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1"/>
  </p:sldMasterIdLst>
  <p:notesMasterIdLst>
    <p:notesMasterId r:id="rId40"/>
  </p:notesMasterIdLst>
  <p:handoutMasterIdLst>
    <p:handoutMasterId r:id="rId41"/>
  </p:handoutMasterIdLst>
  <p:sldIdLst>
    <p:sldId id="419" r:id="rId2"/>
    <p:sldId id="557" r:id="rId3"/>
    <p:sldId id="540" r:id="rId4"/>
    <p:sldId id="544" r:id="rId5"/>
    <p:sldId id="545" r:id="rId6"/>
    <p:sldId id="555" r:id="rId7"/>
    <p:sldId id="560" r:id="rId8"/>
    <p:sldId id="576" r:id="rId9"/>
    <p:sldId id="556" r:id="rId10"/>
    <p:sldId id="567" r:id="rId11"/>
    <p:sldId id="565" r:id="rId12"/>
    <p:sldId id="564" r:id="rId13"/>
    <p:sldId id="566" r:id="rId14"/>
    <p:sldId id="570" r:id="rId15"/>
    <p:sldId id="572" r:id="rId16"/>
    <p:sldId id="577" r:id="rId17"/>
    <p:sldId id="573" r:id="rId18"/>
    <p:sldId id="574" r:id="rId19"/>
    <p:sldId id="575" r:id="rId20"/>
    <p:sldId id="589" r:id="rId21"/>
    <p:sldId id="590" r:id="rId22"/>
    <p:sldId id="578" r:id="rId23"/>
    <p:sldId id="542" r:id="rId24"/>
    <p:sldId id="552" r:id="rId25"/>
    <p:sldId id="582" r:id="rId26"/>
    <p:sldId id="583" r:id="rId27"/>
    <p:sldId id="584" r:id="rId28"/>
    <p:sldId id="585" r:id="rId29"/>
    <p:sldId id="587" r:id="rId30"/>
    <p:sldId id="586" r:id="rId31"/>
    <p:sldId id="588" r:id="rId32"/>
    <p:sldId id="579" r:id="rId33"/>
    <p:sldId id="580" r:id="rId34"/>
    <p:sldId id="581" r:id="rId35"/>
    <p:sldId id="562" r:id="rId36"/>
    <p:sldId id="561" r:id="rId37"/>
    <p:sldId id="553" r:id="rId38"/>
    <p:sldId id="530" r:id="rId39"/>
  </p:sldIdLst>
  <p:sldSz cx="9144000" cy="5148263"/>
  <p:notesSz cx="7315200" cy="96012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DF3"/>
    <a:srgbClr val="C5C5C5"/>
    <a:srgbClr val="5D9A0C"/>
    <a:srgbClr val="FFFFFF"/>
    <a:srgbClr val="0062AC"/>
    <a:srgbClr val="70B90F"/>
    <a:srgbClr val="83D911"/>
    <a:srgbClr val="D8F9AD"/>
    <a:srgbClr val="B5F363"/>
    <a:srgbClr val="8FEC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7" autoAdjust="0"/>
    <p:restoredTop sz="92047" autoAdjust="0"/>
  </p:normalViewPr>
  <p:slideViewPr>
    <p:cSldViewPr snapToGrid="0">
      <p:cViewPr varScale="1">
        <p:scale>
          <a:sx n="93" d="100"/>
          <a:sy n="93" d="100"/>
        </p:scale>
        <p:origin x="53" y="31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8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79B69-33C2-BF47-B3D6-CE4B07AB11A0}"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F3AB7DA5-1680-9342-A25A-2DAC99C3B4DB}">
      <dgm:prSet phldrT="[Text]" custT="1"/>
      <dgm:spPr>
        <a:xfrm>
          <a:off x="698730" y="355"/>
          <a:ext cx="847511"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Spectrum Scale Native and NFS</a:t>
          </a:r>
          <a:endParaRPr lang="en-US" sz="1000" dirty="0">
            <a:solidFill>
              <a:srgbClr val="FFFFFF"/>
            </a:solidFill>
            <a:latin typeface="Arial"/>
            <a:ea typeface="ＭＳ Ｐゴシック"/>
            <a:cs typeface="Arial"/>
          </a:endParaRPr>
        </a:p>
      </dgm:t>
    </dgm:pt>
    <dgm:pt modelId="{000F19EC-FF62-B347-AF68-FA428645B0D8}" type="parTrans" cxnId="{BE3DECF3-AF1F-9F40-947C-93DDF3B8C4FB}">
      <dgm:prSet/>
      <dgm:spPr/>
      <dgm:t>
        <a:bodyPr/>
        <a:lstStyle/>
        <a:p>
          <a:endParaRPr lang="en-US" sz="1800"/>
        </a:p>
      </dgm:t>
    </dgm:pt>
    <dgm:pt modelId="{1DDB818F-DF6A-D946-8D01-D9A644E92720}" type="sibTrans" cxnId="{BE3DECF3-AF1F-9F40-947C-93DDF3B8C4FB}">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084AAFBF-E32A-734D-AF66-8E27BF59B496}">
      <dgm:prSet phldrT="[Text]" custT="1"/>
      <dgm:spPr>
        <a:xfrm>
          <a:off x="1296466"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OpenStack Manilla and Cinder</a:t>
          </a:r>
          <a:endParaRPr lang="en-US" sz="1000" dirty="0">
            <a:solidFill>
              <a:srgbClr val="FFFFFF"/>
            </a:solidFill>
            <a:latin typeface="Arial"/>
            <a:ea typeface="ＭＳ Ｐゴシック"/>
            <a:cs typeface="Arial"/>
          </a:endParaRPr>
        </a:p>
      </dgm:t>
    </dgm:pt>
    <dgm:pt modelId="{9FE0A812-67F9-4B41-A0BA-35506F562472}" type="parTrans" cxnId="{0E263E1F-9404-8A45-B2F3-FDA81F57B7DF}">
      <dgm:prSet/>
      <dgm:spPr/>
      <dgm:t>
        <a:bodyPr/>
        <a:lstStyle/>
        <a:p>
          <a:endParaRPr lang="en-US" sz="1800"/>
        </a:p>
      </dgm:t>
    </dgm:pt>
    <dgm:pt modelId="{9C7E7633-FD60-D948-B5F6-F2E8C9C5A048}" type="sibTrans" cxnId="{0E263E1F-9404-8A45-B2F3-FDA81F57B7D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A30865F1-38B8-9B43-9C06-57476462904B}">
      <dgm:prSet phldrT="[Text]" custT="1"/>
      <dgm:spPr>
        <a:xfrm>
          <a:off x="255721"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Block Storage</a:t>
          </a:r>
          <a:endParaRPr lang="en-US" sz="1000" dirty="0">
            <a:solidFill>
              <a:srgbClr val="FFFFFF"/>
            </a:solidFill>
            <a:latin typeface="Arial"/>
            <a:ea typeface="ＭＳ Ｐゴシック"/>
            <a:cs typeface="Arial"/>
          </a:endParaRPr>
        </a:p>
      </dgm:t>
    </dgm:pt>
    <dgm:pt modelId="{88ED4CD8-4946-5B44-9C19-68F43C67FFB8}" type="parTrans" cxnId="{A343954A-6453-AD49-B6BC-31E21985F4EF}">
      <dgm:prSet/>
      <dgm:spPr/>
      <dgm:t>
        <a:bodyPr/>
        <a:lstStyle/>
        <a:p>
          <a:endParaRPr lang="en-US" sz="1800"/>
        </a:p>
      </dgm:t>
    </dgm:pt>
    <dgm:pt modelId="{528D57DE-59F0-6D4D-9E59-F13A3A670FD5}" type="sibTrans" cxnId="{A343954A-6453-AD49-B6BC-31E21985F4E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BC5AA156-A322-0842-9D4F-FD910727CB8D}" type="pres">
      <dgm:prSet presAssocID="{92979B69-33C2-BF47-B3D6-CE4B07AB11A0}" presName="cycle" presStyleCnt="0">
        <dgm:presLayoutVars>
          <dgm:dir/>
          <dgm:resizeHandles val="exact"/>
        </dgm:presLayoutVars>
      </dgm:prSet>
      <dgm:spPr/>
      <dgm:t>
        <a:bodyPr/>
        <a:lstStyle/>
        <a:p>
          <a:endParaRPr lang="en-US"/>
        </a:p>
      </dgm:t>
    </dgm:pt>
    <dgm:pt modelId="{92DBE6D5-8B54-064E-845D-50EF206C34AB}" type="pres">
      <dgm:prSet presAssocID="{F3AB7DA5-1680-9342-A25A-2DAC99C3B4DB}" presName="node" presStyleLbl="node1" presStyleIdx="0" presStyleCnt="3" custScaleX="122334">
        <dgm:presLayoutVars>
          <dgm:bulletEnabled val="1"/>
        </dgm:presLayoutVars>
      </dgm:prSet>
      <dgm:spPr>
        <a:prstGeom prst="roundRect">
          <a:avLst/>
        </a:prstGeom>
      </dgm:spPr>
      <dgm:t>
        <a:bodyPr/>
        <a:lstStyle/>
        <a:p>
          <a:endParaRPr lang="en-US"/>
        </a:p>
      </dgm:t>
    </dgm:pt>
    <dgm:pt modelId="{9EA9BB1D-0C75-AE43-85C1-E638CE8B657C}" type="pres">
      <dgm:prSet presAssocID="{F3AB7DA5-1680-9342-A25A-2DAC99C3B4DB}" presName="spNode" presStyleCnt="0"/>
      <dgm:spPr/>
    </dgm:pt>
    <dgm:pt modelId="{9F3AA710-4B32-7A4A-994E-4EE3ECC61562}" type="pres">
      <dgm:prSet presAssocID="{1DDB818F-DF6A-D946-8D01-D9A644E92720}" presName="sibTrans" presStyleLbl="sibTrans1D1" presStyleIdx="0" presStyleCnt="3"/>
      <dgm:spPr>
        <a:custGeom>
          <a:avLst/>
          <a:gdLst/>
          <a:ahLst/>
          <a:cxnLst/>
          <a:rect l="0" t="0" r="0" b="0"/>
          <a:pathLst>
            <a:path>
              <a:moveTo>
                <a:pt x="1028371" y="178623"/>
              </a:moveTo>
              <a:arcTo wR="600874" hR="600874" stAng="18921225" swAng="3080288"/>
            </a:path>
          </a:pathLst>
        </a:custGeom>
      </dgm:spPr>
      <dgm:t>
        <a:bodyPr/>
        <a:lstStyle/>
        <a:p>
          <a:endParaRPr lang="en-US"/>
        </a:p>
      </dgm:t>
    </dgm:pt>
    <dgm:pt modelId="{EA3842E1-B920-584F-B68D-DA31D6F98969}" type="pres">
      <dgm:prSet presAssocID="{084AAFBF-E32A-734D-AF66-8E27BF59B496}" presName="node" presStyleLbl="node1" presStyleIdx="1" presStyleCnt="3" custScaleX="127009">
        <dgm:presLayoutVars>
          <dgm:bulletEnabled val="1"/>
        </dgm:presLayoutVars>
      </dgm:prSet>
      <dgm:spPr>
        <a:prstGeom prst="roundRect">
          <a:avLst/>
        </a:prstGeom>
      </dgm:spPr>
      <dgm:t>
        <a:bodyPr/>
        <a:lstStyle/>
        <a:p>
          <a:endParaRPr lang="en-US"/>
        </a:p>
      </dgm:t>
    </dgm:pt>
    <dgm:pt modelId="{D29E9B26-0614-3246-B891-3FBF2C5154A5}" type="pres">
      <dgm:prSet presAssocID="{084AAFBF-E32A-734D-AF66-8E27BF59B496}" presName="spNode" presStyleCnt="0"/>
      <dgm:spPr/>
    </dgm:pt>
    <dgm:pt modelId="{F4CF16D6-18AC-2042-8114-13C6DB41DB0E}" type="pres">
      <dgm:prSet presAssocID="{9C7E7633-FD60-D948-B5F6-F2E8C9C5A048}" presName="sibTrans" presStyleLbl="sibTrans1D1" presStyleIdx="1" presStyleCnt="3"/>
      <dgm:spPr>
        <a:custGeom>
          <a:avLst/>
          <a:gdLst/>
          <a:ahLst/>
          <a:cxnLst/>
          <a:rect l="0" t="0" r="0" b="0"/>
          <a:pathLst>
            <a:path>
              <a:moveTo>
                <a:pt x="886974" y="1129264"/>
              </a:moveTo>
              <a:arcTo wR="600874" hR="600874" stAng="3693979" swAng="3412041"/>
            </a:path>
          </a:pathLst>
        </a:custGeom>
      </dgm:spPr>
      <dgm:t>
        <a:bodyPr/>
        <a:lstStyle/>
        <a:p>
          <a:endParaRPr lang="en-US"/>
        </a:p>
      </dgm:t>
    </dgm:pt>
    <dgm:pt modelId="{60494EF0-E68D-A342-B9BA-3F7E99921528}" type="pres">
      <dgm:prSet presAssocID="{A30865F1-38B8-9B43-9C06-57476462904B}" presName="node" presStyleLbl="node1" presStyleIdx="2" presStyleCnt="3">
        <dgm:presLayoutVars>
          <dgm:bulletEnabled val="1"/>
        </dgm:presLayoutVars>
      </dgm:prSet>
      <dgm:spPr>
        <a:prstGeom prst="roundRect">
          <a:avLst/>
        </a:prstGeom>
      </dgm:spPr>
      <dgm:t>
        <a:bodyPr/>
        <a:lstStyle/>
        <a:p>
          <a:endParaRPr lang="en-US"/>
        </a:p>
      </dgm:t>
    </dgm:pt>
    <dgm:pt modelId="{90AECABB-C054-3142-99FF-ABD2CA5D2A5E}" type="pres">
      <dgm:prSet presAssocID="{A30865F1-38B8-9B43-9C06-57476462904B}" presName="spNode" presStyleCnt="0"/>
      <dgm:spPr/>
    </dgm:pt>
    <dgm:pt modelId="{AA6F7D87-DCE1-624D-8E21-FB8FD0AD0302}" type="pres">
      <dgm:prSet presAssocID="{528D57DE-59F0-6D4D-9E59-F13A3A670FD5}" presName="sibTrans" presStyleLbl="sibTrans1D1" presStyleIdx="2" presStyleCnt="3"/>
      <dgm:spPr>
        <a:custGeom>
          <a:avLst/>
          <a:gdLst/>
          <a:ahLst/>
          <a:cxnLst/>
          <a:rect l="0" t="0" r="0" b="0"/>
          <a:pathLst>
            <a:path>
              <a:moveTo>
                <a:pt x="4093" y="670894"/>
              </a:moveTo>
              <a:arcTo wR="600874" hR="600874" stAng="10398487" swAng="3080288"/>
            </a:path>
          </a:pathLst>
        </a:custGeom>
      </dgm:spPr>
      <dgm:t>
        <a:bodyPr/>
        <a:lstStyle/>
        <a:p>
          <a:endParaRPr lang="en-US"/>
        </a:p>
      </dgm:t>
    </dgm:pt>
  </dgm:ptLst>
  <dgm:cxnLst>
    <dgm:cxn modelId="{A343954A-6453-AD49-B6BC-31E21985F4EF}" srcId="{92979B69-33C2-BF47-B3D6-CE4B07AB11A0}" destId="{A30865F1-38B8-9B43-9C06-57476462904B}" srcOrd="2" destOrd="0" parTransId="{88ED4CD8-4946-5B44-9C19-68F43C67FFB8}" sibTransId="{528D57DE-59F0-6D4D-9E59-F13A3A670FD5}"/>
    <dgm:cxn modelId="{753C0155-4980-4B9D-BD54-DADBE4EB882D}" type="presOf" srcId="{1DDB818F-DF6A-D946-8D01-D9A644E92720}" destId="{9F3AA710-4B32-7A4A-994E-4EE3ECC61562}" srcOrd="0" destOrd="0" presId="urn:microsoft.com/office/officeart/2005/8/layout/cycle6"/>
    <dgm:cxn modelId="{BE3DECF3-AF1F-9F40-947C-93DDF3B8C4FB}" srcId="{92979B69-33C2-BF47-B3D6-CE4B07AB11A0}" destId="{F3AB7DA5-1680-9342-A25A-2DAC99C3B4DB}" srcOrd="0" destOrd="0" parTransId="{000F19EC-FF62-B347-AF68-FA428645B0D8}" sibTransId="{1DDB818F-DF6A-D946-8D01-D9A644E92720}"/>
    <dgm:cxn modelId="{97A37796-083F-49B3-952B-96B522EA3CE6}" type="presOf" srcId="{528D57DE-59F0-6D4D-9E59-F13A3A670FD5}" destId="{AA6F7D87-DCE1-624D-8E21-FB8FD0AD0302}" srcOrd="0" destOrd="0" presId="urn:microsoft.com/office/officeart/2005/8/layout/cycle6"/>
    <dgm:cxn modelId="{0B7B0944-6210-4054-A993-CEF90A289E6B}" type="presOf" srcId="{9C7E7633-FD60-D948-B5F6-F2E8C9C5A048}" destId="{F4CF16D6-18AC-2042-8114-13C6DB41DB0E}" srcOrd="0" destOrd="0" presId="urn:microsoft.com/office/officeart/2005/8/layout/cycle6"/>
    <dgm:cxn modelId="{EF79F5F7-DC18-41DA-B0C5-725EE3C38E34}" type="presOf" srcId="{A30865F1-38B8-9B43-9C06-57476462904B}" destId="{60494EF0-E68D-A342-B9BA-3F7E99921528}" srcOrd="0" destOrd="0" presId="urn:microsoft.com/office/officeart/2005/8/layout/cycle6"/>
    <dgm:cxn modelId="{1CB0DA96-C73A-4554-B0B3-687C0C7CE60B}" type="presOf" srcId="{F3AB7DA5-1680-9342-A25A-2DAC99C3B4DB}" destId="{92DBE6D5-8B54-064E-845D-50EF206C34AB}" srcOrd="0" destOrd="0" presId="urn:microsoft.com/office/officeart/2005/8/layout/cycle6"/>
    <dgm:cxn modelId="{0E263E1F-9404-8A45-B2F3-FDA81F57B7DF}" srcId="{92979B69-33C2-BF47-B3D6-CE4B07AB11A0}" destId="{084AAFBF-E32A-734D-AF66-8E27BF59B496}" srcOrd="1" destOrd="0" parTransId="{9FE0A812-67F9-4B41-A0BA-35506F562472}" sibTransId="{9C7E7633-FD60-D948-B5F6-F2E8C9C5A048}"/>
    <dgm:cxn modelId="{18F47814-1386-40D6-9E14-68BEDD2B6B48}" type="presOf" srcId="{92979B69-33C2-BF47-B3D6-CE4B07AB11A0}" destId="{BC5AA156-A322-0842-9D4F-FD910727CB8D}" srcOrd="0" destOrd="0" presId="urn:microsoft.com/office/officeart/2005/8/layout/cycle6"/>
    <dgm:cxn modelId="{CA4B444F-6B3B-4CD0-9149-5051B299B3E2}" type="presOf" srcId="{084AAFBF-E32A-734D-AF66-8E27BF59B496}" destId="{EA3842E1-B920-584F-B68D-DA31D6F98969}" srcOrd="0" destOrd="0" presId="urn:microsoft.com/office/officeart/2005/8/layout/cycle6"/>
    <dgm:cxn modelId="{69A21B5C-F349-40B9-922A-2683E3DC6506}" type="presParOf" srcId="{BC5AA156-A322-0842-9D4F-FD910727CB8D}" destId="{92DBE6D5-8B54-064E-845D-50EF206C34AB}" srcOrd="0" destOrd="0" presId="urn:microsoft.com/office/officeart/2005/8/layout/cycle6"/>
    <dgm:cxn modelId="{D3A1D058-850D-4920-AC1C-527293FC2C45}" type="presParOf" srcId="{BC5AA156-A322-0842-9D4F-FD910727CB8D}" destId="{9EA9BB1D-0C75-AE43-85C1-E638CE8B657C}" srcOrd="1" destOrd="0" presId="urn:microsoft.com/office/officeart/2005/8/layout/cycle6"/>
    <dgm:cxn modelId="{C8E40763-71A8-4143-B5A9-4D2EFB5536BE}" type="presParOf" srcId="{BC5AA156-A322-0842-9D4F-FD910727CB8D}" destId="{9F3AA710-4B32-7A4A-994E-4EE3ECC61562}" srcOrd="2" destOrd="0" presId="urn:microsoft.com/office/officeart/2005/8/layout/cycle6"/>
    <dgm:cxn modelId="{E254B457-BDD2-4835-943F-B4AF40E48A6C}" type="presParOf" srcId="{BC5AA156-A322-0842-9D4F-FD910727CB8D}" destId="{EA3842E1-B920-584F-B68D-DA31D6F98969}" srcOrd="3" destOrd="0" presId="urn:microsoft.com/office/officeart/2005/8/layout/cycle6"/>
    <dgm:cxn modelId="{CFE61921-1929-4090-AD75-13A553875D20}" type="presParOf" srcId="{BC5AA156-A322-0842-9D4F-FD910727CB8D}" destId="{D29E9B26-0614-3246-B891-3FBF2C5154A5}" srcOrd="4" destOrd="0" presId="urn:microsoft.com/office/officeart/2005/8/layout/cycle6"/>
    <dgm:cxn modelId="{29D6095B-BC28-4C52-8331-76FF11861A9A}" type="presParOf" srcId="{BC5AA156-A322-0842-9D4F-FD910727CB8D}" destId="{F4CF16D6-18AC-2042-8114-13C6DB41DB0E}" srcOrd="5" destOrd="0" presId="urn:microsoft.com/office/officeart/2005/8/layout/cycle6"/>
    <dgm:cxn modelId="{ECD408A3-5856-45E7-A324-7ED68FCE263F}" type="presParOf" srcId="{BC5AA156-A322-0842-9D4F-FD910727CB8D}" destId="{60494EF0-E68D-A342-B9BA-3F7E99921528}" srcOrd="6" destOrd="0" presId="urn:microsoft.com/office/officeart/2005/8/layout/cycle6"/>
    <dgm:cxn modelId="{D0423101-C74D-4027-A938-15A2D746B8AE}" type="presParOf" srcId="{BC5AA156-A322-0842-9D4F-FD910727CB8D}" destId="{90AECABB-C054-3142-99FF-ABD2CA5D2A5E}" srcOrd="7" destOrd="0" presId="urn:microsoft.com/office/officeart/2005/8/layout/cycle6"/>
    <dgm:cxn modelId="{3E3DFC74-A812-47F9-B0C3-F7D40EE68389}" type="presParOf" srcId="{BC5AA156-A322-0842-9D4F-FD910727CB8D}" destId="{AA6F7D87-DCE1-624D-8E21-FB8FD0AD0302}"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79B69-33C2-BF47-B3D6-CE4B07AB11A0}"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F3AB7DA5-1680-9342-A25A-2DAC99C3B4DB}">
      <dgm:prSet phldrT="[Text]" custT="1"/>
      <dgm:spPr>
        <a:xfrm>
          <a:off x="698730" y="355"/>
          <a:ext cx="847511"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Spectrum Scale Native and NFS</a:t>
          </a:r>
          <a:endParaRPr lang="en-US" sz="1000" dirty="0">
            <a:solidFill>
              <a:srgbClr val="FFFFFF"/>
            </a:solidFill>
            <a:latin typeface="Arial"/>
            <a:ea typeface="ＭＳ Ｐゴシック"/>
            <a:cs typeface="Arial"/>
          </a:endParaRPr>
        </a:p>
      </dgm:t>
    </dgm:pt>
    <dgm:pt modelId="{000F19EC-FF62-B347-AF68-FA428645B0D8}" type="parTrans" cxnId="{BE3DECF3-AF1F-9F40-947C-93DDF3B8C4FB}">
      <dgm:prSet/>
      <dgm:spPr/>
      <dgm:t>
        <a:bodyPr/>
        <a:lstStyle/>
        <a:p>
          <a:endParaRPr lang="en-US" sz="1800"/>
        </a:p>
      </dgm:t>
    </dgm:pt>
    <dgm:pt modelId="{1DDB818F-DF6A-D946-8D01-D9A644E92720}" type="sibTrans" cxnId="{BE3DECF3-AF1F-9F40-947C-93DDF3B8C4FB}">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084AAFBF-E32A-734D-AF66-8E27BF59B496}">
      <dgm:prSet phldrT="[Text]" custT="1"/>
      <dgm:spPr>
        <a:xfrm>
          <a:off x="1296466"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OpenStack Manilla and Cinder</a:t>
          </a:r>
          <a:endParaRPr lang="en-US" sz="1000" dirty="0">
            <a:solidFill>
              <a:srgbClr val="FFFFFF"/>
            </a:solidFill>
            <a:latin typeface="Arial"/>
            <a:ea typeface="ＭＳ Ｐゴシック"/>
            <a:cs typeface="Arial"/>
          </a:endParaRPr>
        </a:p>
      </dgm:t>
    </dgm:pt>
    <dgm:pt modelId="{9FE0A812-67F9-4B41-A0BA-35506F562472}" type="parTrans" cxnId="{0E263E1F-9404-8A45-B2F3-FDA81F57B7DF}">
      <dgm:prSet/>
      <dgm:spPr/>
      <dgm:t>
        <a:bodyPr/>
        <a:lstStyle/>
        <a:p>
          <a:endParaRPr lang="en-US" sz="1800"/>
        </a:p>
      </dgm:t>
    </dgm:pt>
    <dgm:pt modelId="{9C7E7633-FD60-D948-B5F6-F2E8C9C5A048}" type="sibTrans" cxnId="{0E263E1F-9404-8A45-B2F3-FDA81F57B7D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A30865F1-38B8-9B43-9C06-57476462904B}">
      <dgm:prSet phldrT="[Text]" custT="1"/>
      <dgm:spPr>
        <a:xfrm>
          <a:off x="255721"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Block Storage</a:t>
          </a:r>
          <a:endParaRPr lang="en-US" sz="1000" dirty="0">
            <a:solidFill>
              <a:srgbClr val="FFFFFF"/>
            </a:solidFill>
            <a:latin typeface="Arial"/>
            <a:ea typeface="ＭＳ Ｐゴシック"/>
            <a:cs typeface="Arial"/>
          </a:endParaRPr>
        </a:p>
      </dgm:t>
    </dgm:pt>
    <dgm:pt modelId="{88ED4CD8-4946-5B44-9C19-68F43C67FFB8}" type="parTrans" cxnId="{A343954A-6453-AD49-B6BC-31E21985F4EF}">
      <dgm:prSet/>
      <dgm:spPr/>
      <dgm:t>
        <a:bodyPr/>
        <a:lstStyle/>
        <a:p>
          <a:endParaRPr lang="en-US" sz="1800"/>
        </a:p>
      </dgm:t>
    </dgm:pt>
    <dgm:pt modelId="{528D57DE-59F0-6D4D-9E59-F13A3A670FD5}" type="sibTrans" cxnId="{A343954A-6453-AD49-B6BC-31E21985F4E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BC5AA156-A322-0842-9D4F-FD910727CB8D}" type="pres">
      <dgm:prSet presAssocID="{92979B69-33C2-BF47-B3D6-CE4B07AB11A0}" presName="cycle" presStyleCnt="0">
        <dgm:presLayoutVars>
          <dgm:dir/>
          <dgm:resizeHandles val="exact"/>
        </dgm:presLayoutVars>
      </dgm:prSet>
      <dgm:spPr/>
      <dgm:t>
        <a:bodyPr/>
        <a:lstStyle/>
        <a:p>
          <a:endParaRPr lang="en-US"/>
        </a:p>
      </dgm:t>
    </dgm:pt>
    <dgm:pt modelId="{92DBE6D5-8B54-064E-845D-50EF206C34AB}" type="pres">
      <dgm:prSet presAssocID="{F3AB7DA5-1680-9342-A25A-2DAC99C3B4DB}" presName="node" presStyleLbl="node1" presStyleIdx="0" presStyleCnt="3" custScaleX="122334">
        <dgm:presLayoutVars>
          <dgm:bulletEnabled val="1"/>
        </dgm:presLayoutVars>
      </dgm:prSet>
      <dgm:spPr>
        <a:prstGeom prst="roundRect">
          <a:avLst/>
        </a:prstGeom>
      </dgm:spPr>
      <dgm:t>
        <a:bodyPr/>
        <a:lstStyle/>
        <a:p>
          <a:endParaRPr lang="en-US"/>
        </a:p>
      </dgm:t>
    </dgm:pt>
    <dgm:pt modelId="{9EA9BB1D-0C75-AE43-85C1-E638CE8B657C}" type="pres">
      <dgm:prSet presAssocID="{F3AB7DA5-1680-9342-A25A-2DAC99C3B4DB}" presName="spNode" presStyleCnt="0"/>
      <dgm:spPr/>
    </dgm:pt>
    <dgm:pt modelId="{9F3AA710-4B32-7A4A-994E-4EE3ECC61562}" type="pres">
      <dgm:prSet presAssocID="{1DDB818F-DF6A-D946-8D01-D9A644E92720}" presName="sibTrans" presStyleLbl="sibTrans1D1" presStyleIdx="0" presStyleCnt="3"/>
      <dgm:spPr>
        <a:custGeom>
          <a:avLst/>
          <a:gdLst/>
          <a:ahLst/>
          <a:cxnLst/>
          <a:rect l="0" t="0" r="0" b="0"/>
          <a:pathLst>
            <a:path>
              <a:moveTo>
                <a:pt x="1028371" y="178623"/>
              </a:moveTo>
              <a:arcTo wR="600874" hR="600874" stAng="18921225" swAng="3080288"/>
            </a:path>
          </a:pathLst>
        </a:custGeom>
      </dgm:spPr>
      <dgm:t>
        <a:bodyPr/>
        <a:lstStyle/>
        <a:p>
          <a:endParaRPr lang="en-US"/>
        </a:p>
      </dgm:t>
    </dgm:pt>
    <dgm:pt modelId="{EA3842E1-B920-584F-B68D-DA31D6F98969}" type="pres">
      <dgm:prSet presAssocID="{084AAFBF-E32A-734D-AF66-8E27BF59B496}" presName="node" presStyleLbl="node1" presStyleIdx="1" presStyleCnt="3" custScaleX="127009">
        <dgm:presLayoutVars>
          <dgm:bulletEnabled val="1"/>
        </dgm:presLayoutVars>
      </dgm:prSet>
      <dgm:spPr>
        <a:prstGeom prst="roundRect">
          <a:avLst/>
        </a:prstGeom>
      </dgm:spPr>
      <dgm:t>
        <a:bodyPr/>
        <a:lstStyle/>
        <a:p>
          <a:endParaRPr lang="en-US"/>
        </a:p>
      </dgm:t>
    </dgm:pt>
    <dgm:pt modelId="{D29E9B26-0614-3246-B891-3FBF2C5154A5}" type="pres">
      <dgm:prSet presAssocID="{084AAFBF-E32A-734D-AF66-8E27BF59B496}" presName="spNode" presStyleCnt="0"/>
      <dgm:spPr/>
    </dgm:pt>
    <dgm:pt modelId="{F4CF16D6-18AC-2042-8114-13C6DB41DB0E}" type="pres">
      <dgm:prSet presAssocID="{9C7E7633-FD60-D948-B5F6-F2E8C9C5A048}" presName="sibTrans" presStyleLbl="sibTrans1D1" presStyleIdx="1" presStyleCnt="3"/>
      <dgm:spPr>
        <a:custGeom>
          <a:avLst/>
          <a:gdLst/>
          <a:ahLst/>
          <a:cxnLst/>
          <a:rect l="0" t="0" r="0" b="0"/>
          <a:pathLst>
            <a:path>
              <a:moveTo>
                <a:pt x="886974" y="1129264"/>
              </a:moveTo>
              <a:arcTo wR="600874" hR="600874" stAng="3693979" swAng="3412041"/>
            </a:path>
          </a:pathLst>
        </a:custGeom>
      </dgm:spPr>
      <dgm:t>
        <a:bodyPr/>
        <a:lstStyle/>
        <a:p>
          <a:endParaRPr lang="en-US"/>
        </a:p>
      </dgm:t>
    </dgm:pt>
    <dgm:pt modelId="{60494EF0-E68D-A342-B9BA-3F7E99921528}" type="pres">
      <dgm:prSet presAssocID="{A30865F1-38B8-9B43-9C06-57476462904B}" presName="node" presStyleLbl="node1" presStyleIdx="2" presStyleCnt="3">
        <dgm:presLayoutVars>
          <dgm:bulletEnabled val="1"/>
        </dgm:presLayoutVars>
      </dgm:prSet>
      <dgm:spPr>
        <a:prstGeom prst="roundRect">
          <a:avLst/>
        </a:prstGeom>
      </dgm:spPr>
      <dgm:t>
        <a:bodyPr/>
        <a:lstStyle/>
        <a:p>
          <a:endParaRPr lang="en-US"/>
        </a:p>
      </dgm:t>
    </dgm:pt>
    <dgm:pt modelId="{90AECABB-C054-3142-99FF-ABD2CA5D2A5E}" type="pres">
      <dgm:prSet presAssocID="{A30865F1-38B8-9B43-9C06-57476462904B}" presName="spNode" presStyleCnt="0"/>
      <dgm:spPr/>
    </dgm:pt>
    <dgm:pt modelId="{AA6F7D87-DCE1-624D-8E21-FB8FD0AD0302}" type="pres">
      <dgm:prSet presAssocID="{528D57DE-59F0-6D4D-9E59-F13A3A670FD5}" presName="sibTrans" presStyleLbl="sibTrans1D1" presStyleIdx="2" presStyleCnt="3"/>
      <dgm:spPr>
        <a:custGeom>
          <a:avLst/>
          <a:gdLst/>
          <a:ahLst/>
          <a:cxnLst/>
          <a:rect l="0" t="0" r="0" b="0"/>
          <a:pathLst>
            <a:path>
              <a:moveTo>
                <a:pt x="4093" y="670894"/>
              </a:moveTo>
              <a:arcTo wR="600874" hR="600874" stAng="10398487" swAng="3080288"/>
            </a:path>
          </a:pathLst>
        </a:custGeom>
      </dgm:spPr>
      <dgm:t>
        <a:bodyPr/>
        <a:lstStyle/>
        <a:p>
          <a:endParaRPr lang="en-US"/>
        </a:p>
      </dgm:t>
    </dgm:pt>
  </dgm:ptLst>
  <dgm:cxnLst>
    <dgm:cxn modelId="{A343954A-6453-AD49-B6BC-31E21985F4EF}" srcId="{92979B69-33C2-BF47-B3D6-CE4B07AB11A0}" destId="{A30865F1-38B8-9B43-9C06-57476462904B}" srcOrd="2" destOrd="0" parTransId="{88ED4CD8-4946-5B44-9C19-68F43C67FFB8}" sibTransId="{528D57DE-59F0-6D4D-9E59-F13A3A670FD5}"/>
    <dgm:cxn modelId="{CACD477C-389B-4049-81D0-71597A39775E}" type="presOf" srcId="{F3AB7DA5-1680-9342-A25A-2DAC99C3B4DB}" destId="{92DBE6D5-8B54-064E-845D-50EF206C34AB}" srcOrd="0" destOrd="0" presId="urn:microsoft.com/office/officeart/2005/8/layout/cycle6"/>
    <dgm:cxn modelId="{809B268A-50E4-4CA4-8365-2631CE212B22}" type="presOf" srcId="{084AAFBF-E32A-734D-AF66-8E27BF59B496}" destId="{EA3842E1-B920-584F-B68D-DA31D6F98969}" srcOrd="0" destOrd="0" presId="urn:microsoft.com/office/officeart/2005/8/layout/cycle6"/>
    <dgm:cxn modelId="{2DBBDD94-8C70-4020-8928-2936C275581A}" type="presOf" srcId="{528D57DE-59F0-6D4D-9E59-F13A3A670FD5}" destId="{AA6F7D87-DCE1-624D-8E21-FB8FD0AD0302}" srcOrd="0" destOrd="0" presId="urn:microsoft.com/office/officeart/2005/8/layout/cycle6"/>
    <dgm:cxn modelId="{BE3DECF3-AF1F-9F40-947C-93DDF3B8C4FB}" srcId="{92979B69-33C2-BF47-B3D6-CE4B07AB11A0}" destId="{F3AB7DA5-1680-9342-A25A-2DAC99C3B4DB}" srcOrd="0" destOrd="0" parTransId="{000F19EC-FF62-B347-AF68-FA428645B0D8}" sibTransId="{1DDB818F-DF6A-D946-8D01-D9A644E92720}"/>
    <dgm:cxn modelId="{B3A4EE6B-FB8B-4B5A-8D84-DF28636AAFA9}" type="presOf" srcId="{A30865F1-38B8-9B43-9C06-57476462904B}" destId="{60494EF0-E68D-A342-B9BA-3F7E99921528}" srcOrd="0" destOrd="0" presId="urn:microsoft.com/office/officeart/2005/8/layout/cycle6"/>
    <dgm:cxn modelId="{C8B8B4AD-AD39-4C9D-86A0-1BCD13321808}" type="presOf" srcId="{92979B69-33C2-BF47-B3D6-CE4B07AB11A0}" destId="{BC5AA156-A322-0842-9D4F-FD910727CB8D}" srcOrd="0" destOrd="0" presId="urn:microsoft.com/office/officeart/2005/8/layout/cycle6"/>
    <dgm:cxn modelId="{86C878F5-8E75-4D04-AB44-3F755D53AA2E}" type="presOf" srcId="{1DDB818F-DF6A-D946-8D01-D9A644E92720}" destId="{9F3AA710-4B32-7A4A-994E-4EE3ECC61562}" srcOrd="0" destOrd="0" presId="urn:microsoft.com/office/officeart/2005/8/layout/cycle6"/>
    <dgm:cxn modelId="{0E263E1F-9404-8A45-B2F3-FDA81F57B7DF}" srcId="{92979B69-33C2-BF47-B3D6-CE4B07AB11A0}" destId="{084AAFBF-E32A-734D-AF66-8E27BF59B496}" srcOrd="1" destOrd="0" parTransId="{9FE0A812-67F9-4B41-A0BA-35506F562472}" sibTransId="{9C7E7633-FD60-D948-B5F6-F2E8C9C5A048}"/>
    <dgm:cxn modelId="{B98A9A19-0F6C-42F5-A949-72D80E810386}" type="presOf" srcId="{9C7E7633-FD60-D948-B5F6-F2E8C9C5A048}" destId="{F4CF16D6-18AC-2042-8114-13C6DB41DB0E}" srcOrd="0" destOrd="0" presId="urn:microsoft.com/office/officeart/2005/8/layout/cycle6"/>
    <dgm:cxn modelId="{F2898C9C-A526-47D5-829D-6AC8EE23EBC5}" type="presParOf" srcId="{BC5AA156-A322-0842-9D4F-FD910727CB8D}" destId="{92DBE6D5-8B54-064E-845D-50EF206C34AB}" srcOrd="0" destOrd="0" presId="urn:microsoft.com/office/officeart/2005/8/layout/cycle6"/>
    <dgm:cxn modelId="{992BE819-6A30-4D1B-AF7D-C3DE4A3E4B23}" type="presParOf" srcId="{BC5AA156-A322-0842-9D4F-FD910727CB8D}" destId="{9EA9BB1D-0C75-AE43-85C1-E638CE8B657C}" srcOrd="1" destOrd="0" presId="urn:microsoft.com/office/officeart/2005/8/layout/cycle6"/>
    <dgm:cxn modelId="{B05A7A15-3364-4634-BE42-03E11421C7A9}" type="presParOf" srcId="{BC5AA156-A322-0842-9D4F-FD910727CB8D}" destId="{9F3AA710-4B32-7A4A-994E-4EE3ECC61562}" srcOrd="2" destOrd="0" presId="urn:microsoft.com/office/officeart/2005/8/layout/cycle6"/>
    <dgm:cxn modelId="{63F200F7-DB42-4B8A-8346-57CD49D57ED4}" type="presParOf" srcId="{BC5AA156-A322-0842-9D4F-FD910727CB8D}" destId="{EA3842E1-B920-584F-B68D-DA31D6F98969}" srcOrd="3" destOrd="0" presId="urn:microsoft.com/office/officeart/2005/8/layout/cycle6"/>
    <dgm:cxn modelId="{6637496C-30BF-4950-999A-71C502C9CF92}" type="presParOf" srcId="{BC5AA156-A322-0842-9D4F-FD910727CB8D}" destId="{D29E9B26-0614-3246-B891-3FBF2C5154A5}" srcOrd="4" destOrd="0" presId="urn:microsoft.com/office/officeart/2005/8/layout/cycle6"/>
    <dgm:cxn modelId="{9DF7A960-F103-4CFB-871E-36613D64597C}" type="presParOf" srcId="{BC5AA156-A322-0842-9D4F-FD910727CB8D}" destId="{F4CF16D6-18AC-2042-8114-13C6DB41DB0E}" srcOrd="5" destOrd="0" presId="urn:microsoft.com/office/officeart/2005/8/layout/cycle6"/>
    <dgm:cxn modelId="{E33D343E-E722-4CB4-BACB-C88AB8513C1D}" type="presParOf" srcId="{BC5AA156-A322-0842-9D4F-FD910727CB8D}" destId="{60494EF0-E68D-A342-B9BA-3F7E99921528}" srcOrd="6" destOrd="0" presId="urn:microsoft.com/office/officeart/2005/8/layout/cycle6"/>
    <dgm:cxn modelId="{89358C51-5CC3-4531-B027-4605E4FD09AF}" type="presParOf" srcId="{BC5AA156-A322-0842-9D4F-FD910727CB8D}" destId="{90AECABB-C054-3142-99FF-ABD2CA5D2A5E}" srcOrd="7" destOrd="0" presId="urn:microsoft.com/office/officeart/2005/8/layout/cycle6"/>
    <dgm:cxn modelId="{7ECF1C4E-592F-4B7E-A9B1-655AFE4C2B4F}" type="presParOf" srcId="{BC5AA156-A322-0842-9D4F-FD910727CB8D}" destId="{AA6F7D87-DCE1-624D-8E21-FB8FD0AD0302}"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979B69-33C2-BF47-B3D6-CE4B07AB11A0}" type="doc">
      <dgm:prSet loTypeId="urn:microsoft.com/office/officeart/2005/8/layout/cycle6" loCatId="cycle" qsTypeId="urn:microsoft.com/office/officeart/2005/8/quickstyle/simple4" qsCatId="simple" csTypeId="urn:microsoft.com/office/officeart/2005/8/colors/accent1_2" csCatId="accent1" phldr="1"/>
      <dgm:spPr/>
      <dgm:t>
        <a:bodyPr/>
        <a:lstStyle/>
        <a:p>
          <a:endParaRPr lang="en-US"/>
        </a:p>
      </dgm:t>
    </dgm:pt>
    <dgm:pt modelId="{F3AB7DA5-1680-9342-A25A-2DAC99C3B4DB}">
      <dgm:prSet phldrT="[Text]" custT="1"/>
      <dgm:spPr>
        <a:xfrm>
          <a:off x="698730" y="355"/>
          <a:ext cx="847511"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Spectrum Scale Native and NFS</a:t>
          </a:r>
          <a:endParaRPr lang="en-US" sz="1000" dirty="0">
            <a:solidFill>
              <a:srgbClr val="FFFFFF"/>
            </a:solidFill>
            <a:latin typeface="Arial"/>
            <a:ea typeface="ＭＳ Ｐゴシック"/>
            <a:cs typeface="Arial"/>
          </a:endParaRPr>
        </a:p>
      </dgm:t>
    </dgm:pt>
    <dgm:pt modelId="{000F19EC-FF62-B347-AF68-FA428645B0D8}" type="parTrans" cxnId="{BE3DECF3-AF1F-9F40-947C-93DDF3B8C4FB}">
      <dgm:prSet/>
      <dgm:spPr/>
      <dgm:t>
        <a:bodyPr/>
        <a:lstStyle/>
        <a:p>
          <a:endParaRPr lang="en-US" sz="1800"/>
        </a:p>
      </dgm:t>
    </dgm:pt>
    <dgm:pt modelId="{1DDB818F-DF6A-D946-8D01-D9A644E92720}" type="sibTrans" cxnId="{BE3DECF3-AF1F-9F40-947C-93DDF3B8C4FB}">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084AAFBF-E32A-734D-AF66-8E27BF59B496}">
      <dgm:prSet phldrT="[Text]" custT="1"/>
      <dgm:spPr>
        <a:xfrm>
          <a:off x="1296466"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OpenStack Manilla and Cinder</a:t>
          </a:r>
          <a:endParaRPr lang="en-US" sz="1000" dirty="0">
            <a:solidFill>
              <a:srgbClr val="FFFFFF"/>
            </a:solidFill>
            <a:latin typeface="Arial"/>
            <a:ea typeface="ＭＳ Ｐゴシック"/>
            <a:cs typeface="Arial"/>
          </a:endParaRPr>
        </a:p>
      </dgm:t>
    </dgm:pt>
    <dgm:pt modelId="{9FE0A812-67F9-4B41-A0BA-35506F562472}" type="parTrans" cxnId="{0E263E1F-9404-8A45-B2F3-FDA81F57B7DF}">
      <dgm:prSet/>
      <dgm:spPr/>
      <dgm:t>
        <a:bodyPr/>
        <a:lstStyle/>
        <a:p>
          <a:endParaRPr lang="en-US" sz="1800"/>
        </a:p>
      </dgm:t>
    </dgm:pt>
    <dgm:pt modelId="{9C7E7633-FD60-D948-B5F6-F2E8C9C5A048}" type="sibTrans" cxnId="{0E263E1F-9404-8A45-B2F3-FDA81F57B7D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A30865F1-38B8-9B43-9C06-57476462904B}">
      <dgm:prSet phldrT="[Text]" custT="1"/>
      <dgm:spPr>
        <a:xfrm>
          <a:off x="255721" y="901666"/>
          <a:ext cx="692784" cy="450310"/>
        </a:xfr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r>
            <a:rPr lang="en-US" sz="1000" dirty="0" smtClean="0">
              <a:solidFill>
                <a:srgbClr val="FFFFFF"/>
              </a:solidFill>
              <a:latin typeface="Arial"/>
              <a:ea typeface="ＭＳ Ｐゴシック"/>
              <a:cs typeface="Arial"/>
            </a:rPr>
            <a:t>Block Storage</a:t>
          </a:r>
          <a:endParaRPr lang="en-US" sz="1000" dirty="0">
            <a:solidFill>
              <a:srgbClr val="FFFFFF"/>
            </a:solidFill>
            <a:latin typeface="Arial"/>
            <a:ea typeface="ＭＳ Ｐゴシック"/>
            <a:cs typeface="Arial"/>
          </a:endParaRPr>
        </a:p>
      </dgm:t>
    </dgm:pt>
    <dgm:pt modelId="{88ED4CD8-4946-5B44-9C19-68F43C67FFB8}" type="parTrans" cxnId="{A343954A-6453-AD49-B6BC-31E21985F4EF}">
      <dgm:prSet/>
      <dgm:spPr/>
      <dgm:t>
        <a:bodyPr/>
        <a:lstStyle/>
        <a:p>
          <a:endParaRPr lang="en-US" sz="1800"/>
        </a:p>
      </dgm:t>
    </dgm:pt>
    <dgm:pt modelId="{528D57DE-59F0-6D4D-9E59-F13A3A670FD5}" type="sibTrans" cxnId="{A343954A-6453-AD49-B6BC-31E21985F4EF}">
      <dgm:prSet/>
      <dgm:spPr>
        <a:xfrm>
          <a:off x="521612" y="225510"/>
          <a:ext cx="1201748" cy="1201748"/>
        </a:xfrm>
        <a:noFill/>
        <a:ln w="9525" cap="flat" cmpd="sng" algn="ctr">
          <a:solidFill>
            <a:srgbClr val="7889FB">
              <a:hueOff val="0"/>
              <a:satOff val="0"/>
              <a:lumOff val="0"/>
              <a:alphaOff val="0"/>
            </a:srgbClr>
          </a:solidFill>
          <a:prstDash val="solid"/>
        </a:ln>
        <a:effectLst/>
      </dgm:spPr>
      <dgm:t>
        <a:bodyPr/>
        <a:lstStyle/>
        <a:p>
          <a:endParaRPr lang="en-US" sz="1800"/>
        </a:p>
      </dgm:t>
    </dgm:pt>
    <dgm:pt modelId="{BC5AA156-A322-0842-9D4F-FD910727CB8D}" type="pres">
      <dgm:prSet presAssocID="{92979B69-33C2-BF47-B3D6-CE4B07AB11A0}" presName="cycle" presStyleCnt="0">
        <dgm:presLayoutVars>
          <dgm:dir/>
          <dgm:resizeHandles val="exact"/>
        </dgm:presLayoutVars>
      </dgm:prSet>
      <dgm:spPr/>
      <dgm:t>
        <a:bodyPr/>
        <a:lstStyle/>
        <a:p>
          <a:endParaRPr lang="en-US"/>
        </a:p>
      </dgm:t>
    </dgm:pt>
    <dgm:pt modelId="{92DBE6D5-8B54-064E-845D-50EF206C34AB}" type="pres">
      <dgm:prSet presAssocID="{F3AB7DA5-1680-9342-A25A-2DAC99C3B4DB}" presName="node" presStyleLbl="node1" presStyleIdx="0" presStyleCnt="3" custScaleX="122334">
        <dgm:presLayoutVars>
          <dgm:bulletEnabled val="1"/>
        </dgm:presLayoutVars>
      </dgm:prSet>
      <dgm:spPr>
        <a:prstGeom prst="roundRect">
          <a:avLst/>
        </a:prstGeom>
      </dgm:spPr>
      <dgm:t>
        <a:bodyPr/>
        <a:lstStyle/>
        <a:p>
          <a:endParaRPr lang="en-US"/>
        </a:p>
      </dgm:t>
    </dgm:pt>
    <dgm:pt modelId="{9EA9BB1D-0C75-AE43-85C1-E638CE8B657C}" type="pres">
      <dgm:prSet presAssocID="{F3AB7DA5-1680-9342-A25A-2DAC99C3B4DB}" presName="spNode" presStyleCnt="0"/>
      <dgm:spPr/>
    </dgm:pt>
    <dgm:pt modelId="{9F3AA710-4B32-7A4A-994E-4EE3ECC61562}" type="pres">
      <dgm:prSet presAssocID="{1DDB818F-DF6A-D946-8D01-D9A644E92720}" presName="sibTrans" presStyleLbl="sibTrans1D1" presStyleIdx="0" presStyleCnt="3"/>
      <dgm:spPr>
        <a:custGeom>
          <a:avLst/>
          <a:gdLst/>
          <a:ahLst/>
          <a:cxnLst/>
          <a:rect l="0" t="0" r="0" b="0"/>
          <a:pathLst>
            <a:path>
              <a:moveTo>
                <a:pt x="1028371" y="178623"/>
              </a:moveTo>
              <a:arcTo wR="600874" hR="600874" stAng="18921225" swAng="3080288"/>
            </a:path>
          </a:pathLst>
        </a:custGeom>
      </dgm:spPr>
      <dgm:t>
        <a:bodyPr/>
        <a:lstStyle/>
        <a:p>
          <a:endParaRPr lang="en-US"/>
        </a:p>
      </dgm:t>
    </dgm:pt>
    <dgm:pt modelId="{EA3842E1-B920-584F-B68D-DA31D6F98969}" type="pres">
      <dgm:prSet presAssocID="{084AAFBF-E32A-734D-AF66-8E27BF59B496}" presName="node" presStyleLbl="node1" presStyleIdx="1" presStyleCnt="3" custScaleX="127009">
        <dgm:presLayoutVars>
          <dgm:bulletEnabled val="1"/>
        </dgm:presLayoutVars>
      </dgm:prSet>
      <dgm:spPr>
        <a:prstGeom prst="roundRect">
          <a:avLst/>
        </a:prstGeom>
      </dgm:spPr>
      <dgm:t>
        <a:bodyPr/>
        <a:lstStyle/>
        <a:p>
          <a:endParaRPr lang="en-US"/>
        </a:p>
      </dgm:t>
    </dgm:pt>
    <dgm:pt modelId="{D29E9B26-0614-3246-B891-3FBF2C5154A5}" type="pres">
      <dgm:prSet presAssocID="{084AAFBF-E32A-734D-AF66-8E27BF59B496}" presName="spNode" presStyleCnt="0"/>
      <dgm:spPr/>
    </dgm:pt>
    <dgm:pt modelId="{F4CF16D6-18AC-2042-8114-13C6DB41DB0E}" type="pres">
      <dgm:prSet presAssocID="{9C7E7633-FD60-D948-B5F6-F2E8C9C5A048}" presName="sibTrans" presStyleLbl="sibTrans1D1" presStyleIdx="1" presStyleCnt="3"/>
      <dgm:spPr>
        <a:custGeom>
          <a:avLst/>
          <a:gdLst/>
          <a:ahLst/>
          <a:cxnLst/>
          <a:rect l="0" t="0" r="0" b="0"/>
          <a:pathLst>
            <a:path>
              <a:moveTo>
                <a:pt x="886974" y="1129264"/>
              </a:moveTo>
              <a:arcTo wR="600874" hR="600874" stAng="3693979" swAng="3412041"/>
            </a:path>
          </a:pathLst>
        </a:custGeom>
      </dgm:spPr>
      <dgm:t>
        <a:bodyPr/>
        <a:lstStyle/>
        <a:p>
          <a:endParaRPr lang="en-US"/>
        </a:p>
      </dgm:t>
    </dgm:pt>
    <dgm:pt modelId="{60494EF0-E68D-A342-B9BA-3F7E99921528}" type="pres">
      <dgm:prSet presAssocID="{A30865F1-38B8-9B43-9C06-57476462904B}" presName="node" presStyleLbl="node1" presStyleIdx="2" presStyleCnt="3">
        <dgm:presLayoutVars>
          <dgm:bulletEnabled val="1"/>
        </dgm:presLayoutVars>
      </dgm:prSet>
      <dgm:spPr>
        <a:prstGeom prst="roundRect">
          <a:avLst/>
        </a:prstGeom>
      </dgm:spPr>
      <dgm:t>
        <a:bodyPr/>
        <a:lstStyle/>
        <a:p>
          <a:endParaRPr lang="en-US"/>
        </a:p>
      </dgm:t>
    </dgm:pt>
    <dgm:pt modelId="{90AECABB-C054-3142-99FF-ABD2CA5D2A5E}" type="pres">
      <dgm:prSet presAssocID="{A30865F1-38B8-9B43-9C06-57476462904B}" presName="spNode" presStyleCnt="0"/>
      <dgm:spPr/>
    </dgm:pt>
    <dgm:pt modelId="{AA6F7D87-DCE1-624D-8E21-FB8FD0AD0302}" type="pres">
      <dgm:prSet presAssocID="{528D57DE-59F0-6D4D-9E59-F13A3A670FD5}" presName="sibTrans" presStyleLbl="sibTrans1D1" presStyleIdx="2" presStyleCnt="3"/>
      <dgm:spPr>
        <a:custGeom>
          <a:avLst/>
          <a:gdLst/>
          <a:ahLst/>
          <a:cxnLst/>
          <a:rect l="0" t="0" r="0" b="0"/>
          <a:pathLst>
            <a:path>
              <a:moveTo>
                <a:pt x="4093" y="670894"/>
              </a:moveTo>
              <a:arcTo wR="600874" hR="600874" stAng="10398487" swAng="3080288"/>
            </a:path>
          </a:pathLst>
        </a:custGeom>
      </dgm:spPr>
      <dgm:t>
        <a:bodyPr/>
        <a:lstStyle/>
        <a:p>
          <a:endParaRPr lang="en-US"/>
        </a:p>
      </dgm:t>
    </dgm:pt>
  </dgm:ptLst>
  <dgm:cxnLst>
    <dgm:cxn modelId="{84A9C711-603D-4044-9F1F-DC37C7F5622E}" type="presOf" srcId="{9C7E7633-FD60-D948-B5F6-F2E8C9C5A048}" destId="{F4CF16D6-18AC-2042-8114-13C6DB41DB0E}" srcOrd="0" destOrd="0" presId="urn:microsoft.com/office/officeart/2005/8/layout/cycle6"/>
    <dgm:cxn modelId="{A343954A-6453-AD49-B6BC-31E21985F4EF}" srcId="{92979B69-33C2-BF47-B3D6-CE4B07AB11A0}" destId="{A30865F1-38B8-9B43-9C06-57476462904B}" srcOrd="2" destOrd="0" parTransId="{88ED4CD8-4946-5B44-9C19-68F43C67FFB8}" sibTransId="{528D57DE-59F0-6D4D-9E59-F13A3A670FD5}"/>
    <dgm:cxn modelId="{88609AB0-6057-419F-9D97-6D141615105D}" type="presOf" srcId="{92979B69-33C2-BF47-B3D6-CE4B07AB11A0}" destId="{BC5AA156-A322-0842-9D4F-FD910727CB8D}" srcOrd="0" destOrd="0" presId="urn:microsoft.com/office/officeart/2005/8/layout/cycle6"/>
    <dgm:cxn modelId="{73369D62-907A-469E-8D6D-2B5E469679FD}" type="presOf" srcId="{528D57DE-59F0-6D4D-9E59-F13A3A670FD5}" destId="{AA6F7D87-DCE1-624D-8E21-FB8FD0AD0302}" srcOrd="0" destOrd="0" presId="urn:microsoft.com/office/officeart/2005/8/layout/cycle6"/>
    <dgm:cxn modelId="{BE3DECF3-AF1F-9F40-947C-93DDF3B8C4FB}" srcId="{92979B69-33C2-BF47-B3D6-CE4B07AB11A0}" destId="{F3AB7DA5-1680-9342-A25A-2DAC99C3B4DB}" srcOrd="0" destOrd="0" parTransId="{000F19EC-FF62-B347-AF68-FA428645B0D8}" sibTransId="{1DDB818F-DF6A-D946-8D01-D9A644E92720}"/>
    <dgm:cxn modelId="{2CAE1588-9326-4A48-9DEC-855ABC24D048}" type="presOf" srcId="{F3AB7DA5-1680-9342-A25A-2DAC99C3B4DB}" destId="{92DBE6D5-8B54-064E-845D-50EF206C34AB}" srcOrd="0" destOrd="0" presId="urn:microsoft.com/office/officeart/2005/8/layout/cycle6"/>
    <dgm:cxn modelId="{94C0DD57-78A7-48D4-A925-B3CB519A799E}" type="presOf" srcId="{A30865F1-38B8-9B43-9C06-57476462904B}" destId="{60494EF0-E68D-A342-B9BA-3F7E99921528}" srcOrd="0" destOrd="0" presId="urn:microsoft.com/office/officeart/2005/8/layout/cycle6"/>
    <dgm:cxn modelId="{BD0D628D-D02F-43A2-B67F-3BDDE6AE83DA}" type="presOf" srcId="{084AAFBF-E32A-734D-AF66-8E27BF59B496}" destId="{EA3842E1-B920-584F-B68D-DA31D6F98969}" srcOrd="0" destOrd="0" presId="urn:microsoft.com/office/officeart/2005/8/layout/cycle6"/>
    <dgm:cxn modelId="{C48A0AD5-1E2E-4583-B109-DE35CF878E9E}" type="presOf" srcId="{1DDB818F-DF6A-D946-8D01-D9A644E92720}" destId="{9F3AA710-4B32-7A4A-994E-4EE3ECC61562}" srcOrd="0" destOrd="0" presId="urn:microsoft.com/office/officeart/2005/8/layout/cycle6"/>
    <dgm:cxn modelId="{0E263E1F-9404-8A45-B2F3-FDA81F57B7DF}" srcId="{92979B69-33C2-BF47-B3D6-CE4B07AB11A0}" destId="{084AAFBF-E32A-734D-AF66-8E27BF59B496}" srcOrd="1" destOrd="0" parTransId="{9FE0A812-67F9-4B41-A0BA-35506F562472}" sibTransId="{9C7E7633-FD60-D948-B5F6-F2E8C9C5A048}"/>
    <dgm:cxn modelId="{CC2A64C4-D40F-49BB-BA51-24AE35D88909}" type="presParOf" srcId="{BC5AA156-A322-0842-9D4F-FD910727CB8D}" destId="{92DBE6D5-8B54-064E-845D-50EF206C34AB}" srcOrd="0" destOrd="0" presId="urn:microsoft.com/office/officeart/2005/8/layout/cycle6"/>
    <dgm:cxn modelId="{032A70C3-F247-4D6C-831E-3BCD34461D90}" type="presParOf" srcId="{BC5AA156-A322-0842-9D4F-FD910727CB8D}" destId="{9EA9BB1D-0C75-AE43-85C1-E638CE8B657C}" srcOrd="1" destOrd="0" presId="urn:microsoft.com/office/officeart/2005/8/layout/cycle6"/>
    <dgm:cxn modelId="{E7AF35A2-0A9C-4262-B3C6-0535ED43CD9E}" type="presParOf" srcId="{BC5AA156-A322-0842-9D4F-FD910727CB8D}" destId="{9F3AA710-4B32-7A4A-994E-4EE3ECC61562}" srcOrd="2" destOrd="0" presId="urn:microsoft.com/office/officeart/2005/8/layout/cycle6"/>
    <dgm:cxn modelId="{7BD0C842-011E-4A73-A885-3F5CFBC51266}" type="presParOf" srcId="{BC5AA156-A322-0842-9D4F-FD910727CB8D}" destId="{EA3842E1-B920-584F-B68D-DA31D6F98969}" srcOrd="3" destOrd="0" presId="urn:microsoft.com/office/officeart/2005/8/layout/cycle6"/>
    <dgm:cxn modelId="{F71912EB-0D05-4F66-98B4-FE45E5EF5BC1}" type="presParOf" srcId="{BC5AA156-A322-0842-9D4F-FD910727CB8D}" destId="{D29E9B26-0614-3246-B891-3FBF2C5154A5}" srcOrd="4" destOrd="0" presId="urn:microsoft.com/office/officeart/2005/8/layout/cycle6"/>
    <dgm:cxn modelId="{5C37EFDD-A907-47B0-86B6-B869E88037A8}" type="presParOf" srcId="{BC5AA156-A322-0842-9D4F-FD910727CB8D}" destId="{F4CF16D6-18AC-2042-8114-13C6DB41DB0E}" srcOrd="5" destOrd="0" presId="urn:microsoft.com/office/officeart/2005/8/layout/cycle6"/>
    <dgm:cxn modelId="{4AFF2072-5C10-41A8-BA10-9332B10EDC4B}" type="presParOf" srcId="{BC5AA156-A322-0842-9D4F-FD910727CB8D}" destId="{60494EF0-E68D-A342-B9BA-3F7E99921528}" srcOrd="6" destOrd="0" presId="urn:microsoft.com/office/officeart/2005/8/layout/cycle6"/>
    <dgm:cxn modelId="{11DAB82E-0FE9-46F2-B594-4F907CB5A1C6}" type="presParOf" srcId="{BC5AA156-A322-0842-9D4F-FD910727CB8D}" destId="{90AECABB-C054-3142-99FF-ABD2CA5D2A5E}" srcOrd="7" destOrd="0" presId="urn:microsoft.com/office/officeart/2005/8/layout/cycle6"/>
    <dgm:cxn modelId="{AACC7005-65E3-424C-A121-566954368396}" type="presParOf" srcId="{BC5AA156-A322-0842-9D4F-FD910727CB8D}" destId="{AA6F7D87-DCE1-624D-8E21-FB8FD0AD0302}"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E6D5-8B54-064E-845D-50EF206C34AB}">
      <dsp:nvSpPr>
        <dsp:cNvPr id="0" name=""/>
        <dsp:cNvSpPr/>
      </dsp:nvSpPr>
      <dsp:spPr>
        <a:xfrm>
          <a:off x="651952" y="355"/>
          <a:ext cx="847511"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Spectrum Scale Native and NFS</a:t>
          </a:r>
          <a:endParaRPr lang="en-US" sz="1000" kern="1200" dirty="0">
            <a:solidFill>
              <a:srgbClr val="FFFFFF"/>
            </a:solidFill>
            <a:latin typeface="Arial"/>
            <a:ea typeface="ＭＳ Ｐゴシック"/>
            <a:cs typeface="Arial"/>
          </a:endParaRPr>
        </a:p>
      </dsp:txBody>
      <dsp:txXfrm>
        <a:off x="673934" y="22337"/>
        <a:ext cx="803547" cy="406346"/>
      </dsp:txXfrm>
    </dsp:sp>
    <dsp:sp modelId="{9F3AA710-4B32-7A4A-994E-4EE3ECC61562}">
      <dsp:nvSpPr>
        <dsp:cNvPr id="0" name=""/>
        <dsp:cNvSpPr/>
      </dsp:nvSpPr>
      <dsp:spPr>
        <a:xfrm>
          <a:off x="474833" y="225510"/>
          <a:ext cx="1201748" cy="1201748"/>
        </a:xfrm>
        <a:custGeom>
          <a:avLst/>
          <a:gdLst/>
          <a:ahLst/>
          <a:cxnLst/>
          <a:rect l="0" t="0" r="0" b="0"/>
          <a:pathLst>
            <a:path>
              <a:moveTo>
                <a:pt x="1028371" y="178623"/>
              </a:moveTo>
              <a:arcTo wR="600874" hR="600874" stAng="18921225"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A3842E1-B920-584F-B68D-DA31D6F98969}">
      <dsp:nvSpPr>
        <dsp:cNvPr id="0" name=""/>
        <dsp:cNvSpPr/>
      </dsp:nvSpPr>
      <dsp:spPr>
        <a:xfrm>
          <a:off x="1156130" y="901666"/>
          <a:ext cx="879898"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OpenStack Manilla and Cinder</a:t>
          </a:r>
          <a:endParaRPr lang="en-US" sz="1000" kern="1200" dirty="0">
            <a:solidFill>
              <a:srgbClr val="FFFFFF"/>
            </a:solidFill>
            <a:latin typeface="Arial"/>
            <a:ea typeface="ＭＳ Ｐゴシック"/>
            <a:cs typeface="Arial"/>
          </a:endParaRPr>
        </a:p>
      </dsp:txBody>
      <dsp:txXfrm>
        <a:off x="1178112" y="923648"/>
        <a:ext cx="835934" cy="406346"/>
      </dsp:txXfrm>
    </dsp:sp>
    <dsp:sp modelId="{F4CF16D6-18AC-2042-8114-13C6DB41DB0E}">
      <dsp:nvSpPr>
        <dsp:cNvPr id="0" name=""/>
        <dsp:cNvSpPr/>
      </dsp:nvSpPr>
      <dsp:spPr>
        <a:xfrm>
          <a:off x="474833" y="225510"/>
          <a:ext cx="1201748" cy="1201748"/>
        </a:xfrm>
        <a:custGeom>
          <a:avLst/>
          <a:gdLst/>
          <a:ahLst/>
          <a:cxnLst/>
          <a:rect l="0" t="0" r="0" b="0"/>
          <a:pathLst>
            <a:path>
              <a:moveTo>
                <a:pt x="886974" y="1129264"/>
              </a:moveTo>
              <a:arcTo wR="600874" hR="600874" stAng="3693979" swAng="3412041"/>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0494EF0-E68D-A342-B9BA-3F7E99921528}">
      <dsp:nvSpPr>
        <dsp:cNvPr id="0" name=""/>
        <dsp:cNvSpPr/>
      </dsp:nvSpPr>
      <dsp:spPr>
        <a:xfrm>
          <a:off x="208943" y="901666"/>
          <a:ext cx="692784"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Block Storage</a:t>
          </a:r>
          <a:endParaRPr lang="en-US" sz="1000" kern="1200" dirty="0">
            <a:solidFill>
              <a:srgbClr val="FFFFFF"/>
            </a:solidFill>
            <a:latin typeface="Arial"/>
            <a:ea typeface="ＭＳ Ｐゴシック"/>
            <a:cs typeface="Arial"/>
          </a:endParaRPr>
        </a:p>
      </dsp:txBody>
      <dsp:txXfrm>
        <a:off x="230925" y="923648"/>
        <a:ext cx="648820" cy="406346"/>
      </dsp:txXfrm>
    </dsp:sp>
    <dsp:sp modelId="{AA6F7D87-DCE1-624D-8E21-FB8FD0AD0302}">
      <dsp:nvSpPr>
        <dsp:cNvPr id="0" name=""/>
        <dsp:cNvSpPr/>
      </dsp:nvSpPr>
      <dsp:spPr>
        <a:xfrm>
          <a:off x="474833" y="225510"/>
          <a:ext cx="1201748" cy="1201748"/>
        </a:xfrm>
        <a:custGeom>
          <a:avLst/>
          <a:gdLst/>
          <a:ahLst/>
          <a:cxnLst/>
          <a:rect l="0" t="0" r="0" b="0"/>
          <a:pathLst>
            <a:path>
              <a:moveTo>
                <a:pt x="4093" y="670894"/>
              </a:moveTo>
              <a:arcTo wR="600874" hR="600874" stAng="10398487"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E6D5-8B54-064E-845D-50EF206C34AB}">
      <dsp:nvSpPr>
        <dsp:cNvPr id="0" name=""/>
        <dsp:cNvSpPr/>
      </dsp:nvSpPr>
      <dsp:spPr>
        <a:xfrm>
          <a:off x="651952" y="355"/>
          <a:ext cx="847511"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Spectrum Scale Native and NFS</a:t>
          </a:r>
          <a:endParaRPr lang="en-US" sz="1000" kern="1200" dirty="0">
            <a:solidFill>
              <a:srgbClr val="FFFFFF"/>
            </a:solidFill>
            <a:latin typeface="Arial"/>
            <a:ea typeface="ＭＳ Ｐゴシック"/>
            <a:cs typeface="Arial"/>
          </a:endParaRPr>
        </a:p>
      </dsp:txBody>
      <dsp:txXfrm>
        <a:off x="673934" y="22337"/>
        <a:ext cx="803547" cy="406346"/>
      </dsp:txXfrm>
    </dsp:sp>
    <dsp:sp modelId="{9F3AA710-4B32-7A4A-994E-4EE3ECC61562}">
      <dsp:nvSpPr>
        <dsp:cNvPr id="0" name=""/>
        <dsp:cNvSpPr/>
      </dsp:nvSpPr>
      <dsp:spPr>
        <a:xfrm>
          <a:off x="474833" y="225510"/>
          <a:ext cx="1201748" cy="1201748"/>
        </a:xfrm>
        <a:custGeom>
          <a:avLst/>
          <a:gdLst/>
          <a:ahLst/>
          <a:cxnLst/>
          <a:rect l="0" t="0" r="0" b="0"/>
          <a:pathLst>
            <a:path>
              <a:moveTo>
                <a:pt x="1028371" y="178623"/>
              </a:moveTo>
              <a:arcTo wR="600874" hR="600874" stAng="18921225"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A3842E1-B920-584F-B68D-DA31D6F98969}">
      <dsp:nvSpPr>
        <dsp:cNvPr id="0" name=""/>
        <dsp:cNvSpPr/>
      </dsp:nvSpPr>
      <dsp:spPr>
        <a:xfrm>
          <a:off x="1156130" y="901666"/>
          <a:ext cx="879898"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OpenStack Manilla and Cinder</a:t>
          </a:r>
          <a:endParaRPr lang="en-US" sz="1000" kern="1200" dirty="0">
            <a:solidFill>
              <a:srgbClr val="FFFFFF"/>
            </a:solidFill>
            <a:latin typeface="Arial"/>
            <a:ea typeface="ＭＳ Ｐゴシック"/>
            <a:cs typeface="Arial"/>
          </a:endParaRPr>
        </a:p>
      </dsp:txBody>
      <dsp:txXfrm>
        <a:off x="1178112" y="923648"/>
        <a:ext cx="835934" cy="406346"/>
      </dsp:txXfrm>
    </dsp:sp>
    <dsp:sp modelId="{F4CF16D6-18AC-2042-8114-13C6DB41DB0E}">
      <dsp:nvSpPr>
        <dsp:cNvPr id="0" name=""/>
        <dsp:cNvSpPr/>
      </dsp:nvSpPr>
      <dsp:spPr>
        <a:xfrm>
          <a:off x="474833" y="225510"/>
          <a:ext cx="1201748" cy="1201748"/>
        </a:xfrm>
        <a:custGeom>
          <a:avLst/>
          <a:gdLst/>
          <a:ahLst/>
          <a:cxnLst/>
          <a:rect l="0" t="0" r="0" b="0"/>
          <a:pathLst>
            <a:path>
              <a:moveTo>
                <a:pt x="886974" y="1129264"/>
              </a:moveTo>
              <a:arcTo wR="600874" hR="600874" stAng="3693979" swAng="3412041"/>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0494EF0-E68D-A342-B9BA-3F7E99921528}">
      <dsp:nvSpPr>
        <dsp:cNvPr id="0" name=""/>
        <dsp:cNvSpPr/>
      </dsp:nvSpPr>
      <dsp:spPr>
        <a:xfrm>
          <a:off x="208943" y="901666"/>
          <a:ext cx="692784"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Block Storage</a:t>
          </a:r>
          <a:endParaRPr lang="en-US" sz="1000" kern="1200" dirty="0">
            <a:solidFill>
              <a:srgbClr val="FFFFFF"/>
            </a:solidFill>
            <a:latin typeface="Arial"/>
            <a:ea typeface="ＭＳ Ｐゴシック"/>
            <a:cs typeface="Arial"/>
          </a:endParaRPr>
        </a:p>
      </dsp:txBody>
      <dsp:txXfrm>
        <a:off x="230925" y="923648"/>
        <a:ext cx="648820" cy="406346"/>
      </dsp:txXfrm>
    </dsp:sp>
    <dsp:sp modelId="{AA6F7D87-DCE1-624D-8E21-FB8FD0AD0302}">
      <dsp:nvSpPr>
        <dsp:cNvPr id="0" name=""/>
        <dsp:cNvSpPr/>
      </dsp:nvSpPr>
      <dsp:spPr>
        <a:xfrm>
          <a:off x="474833" y="225510"/>
          <a:ext cx="1201748" cy="1201748"/>
        </a:xfrm>
        <a:custGeom>
          <a:avLst/>
          <a:gdLst/>
          <a:ahLst/>
          <a:cxnLst/>
          <a:rect l="0" t="0" r="0" b="0"/>
          <a:pathLst>
            <a:path>
              <a:moveTo>
                <a:pt x="4093" y="670894"/>
              </a:moveTo>
              <a:arcTo wR="600874" hR="600874" stAng="10398487"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E6D5-8B54-064E-845D-50EF206C34AB}">
      <dsp:nvSpPr>
        <dsp:cNvPr id="0" name=""/>
        <dsp:cNvSpPr/>
      </dsp:nvSpPr>
      <dsp:spPr>
        <a:xfrm>
          <a:off x="651952" y="355"/>
          <a:ext cx="847511"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Spectrum Scale Native and NFS</a:t>
          </a:r>
          <a:endParaRPr lang="en-US" sz="1000" kern="1200" dirty="0">
            <a:solidFill>
              <a:srgbClr val="FFFFFF"/>
            </a:solidFill>
            <a:latin typeface="Arial"/>
            <a:ea typeface="ＭＳ Ｐゴシック"/>
            <a:cs typeface="Arial"/>
          </a:endParaRPr>
        </a:p>
      </dsp:txBody>
      <dsp:txXfrm>
        <a:off x="673934" y="22337"/>
        <a:ext cx="803547" cy="406346"/>
      </dsp:txXfrm>
    </dsp:sp>
    <dsp:sp modelId="{9F3AA710-4B32-7A4A-994E-4EE3ECC61562}">
      <dsp:nvSpPr>
        <dsp:cNvPr id="0" name=""/>
        <dsp:cNvSpPr/>
      </dsp:nvSpPr>
      <dsp:spPr>
        <a:xfrm>
          <a:off x="474833" y="225510"/>
          <a:ext cx="1201748" cy="1201748"/>
        </a:xfrm>
        <a:custGeom>
          <a:avLst/>
          <a:gdLst/>
          <a:ahLst/>
          <a:cxnLst/>
          <a:rect l="0" t="0" r="0" b="0"/>
          <a:pathLst>
            <a:path>
              <a:moveTo>
                <a:pt x="1028371" y="178623"/>
              </a:moveTo>
              <a:arcTo wR="600874" hR="600874" stAng="18921225"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EA3842E1-B920-584F-B68D-DA31D6F98969}">
      <dsp:nvSpPr>
        <dsp:cNvPr id="0" name=""/>
        <dsp:cNvSpPr/>
      </dsp:nvSpPr>
      <dsp:spPr>
        <a:xfrm>
          <a:off x="1156130" y="901666"/>
          <a:ext cx="879898"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OpenStack Manilla and Cinder</a:t>
          </a:r>
          <a:endParaRPr lang="en-US" sz="1000" kern="1200" dirty="0">
            <a:solidFill>
              <a:srgbClr val="FFFFFF"/>
            </a:solidFill>
            <a:latin typeface="Arial"/>
            <a:ea typeface="ＭＳ Ｐゴシック"/>
            <a:cs typeface="Arial"/>
          </a:endParaRPr>
        </a:p>
      </dsp:txBody>
      <dsp:txXfrm>
        <a:off x="1178112" y="923648"/>
        <a:ext cx="835934" cy="406346"/>
      </dsp:txXfrm>
    </dsp:sp>
    <dsp:sp modelId="{F4CF16D6-18AC-2042-8114-13C6DB41DB0E}">
      <dsp:nvSpPr>
        <dsp:cNvPr id="0" name=""/>
        <dsp:cNvSpPr/>
      </dsp:nvSpPr>
      <dsp:spPr>
        <a:xfrm>
          <a:off x="474833" y="225510"/>
          <a:ext cx="1201748" cy="1201748"/>
        </a:xfrm>
        <a:custGeom>
          <a:avLst/>
          <a:gdLst/>
          <a:ahLst/>
          <a:cxnLst/>
          <a:rect l="0" t="0" r="0" b="0"/>
          <a:pathLst>
            <a:path>
              <a:moveTo>
                <a:pt x="886974" y="1129264"/>
              </a:moveTo>
              <a:arcTo wR="600874" hR="600874" stAng="3693979" swAng="3412041"/>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 modelId="{60494EF0-E68D-A342-B9BA-3F7E99921528}">
      <dsp:nvSpPr>
        <dsp:cNvPr id="0" name=""/>
        <dsp:cNvSpPr/>
      </dsp:nvSpPr>
      <dsp:spPr>
        <a:xfrm>
          <a:off x="208943" y="901666"/>
          <a:ext cx="692784" cy="450310"/>
        </a:xfrm>
        <a:prstGeom prst="roundRect">
          <a:avLst/>
        </a:prstGeom>
        <a:gradFill rotWithShape="0">
          <a:gsLst>
            <a:gs pos="0">
              <a:srgbClr val="7889FB">
                <a:hueOff val="0"/>
                <a:satOff val="0"/>
                <a:lumOff val="0"/>
                <a:alphaOff val="0"/>
                <a:tint val="100000"/>
                <a:shade val="100000"/>
                <a:satMod val="130000"/>
              </a:srgbClr>
            </a:gs>
            <a:gs pos="100000">
              <a:srgbClr val="7889FB">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solidFill>
                <a:srgbClr val="FFFFFF"/>
              </a:solidFill>
              <a:latin typeface="Arial"/>
              <a:ea typeface="ＭＳ Ｐゴシック"/>
              <a:cs typeface="Arial"/>
            </a:rPr>
            <a:t>Block Storage</a:t>
          </a:r>
          <a:endParaRPr lang="en-US" sz="1000" kern="1200" dirty="0">
            <a:solidFill>
              <a:srgbClr val="FFFFFF"/>
            </a:solidFill>
            <a:latin typeface="Arial"/>
            <a:ea typeface="ＭＳ Ｐゴシック"/>
            <a:cs typeface="Arial"/>
          </a:endParaRPr>
        </a:p>
      </dsp:txBody>
      <dsp:txXfrm>
        <a:off x="230925" y="923648"/>
        <a:ext cx="648820" cy="406346"/>
      </dsp:txXfrm>
    </dsp:sp>
    <dsp:sp modelId="{AA6F7D87-DCE1-624D-8E21-FB8FD0AD0302}">
      <dsp:nvSpPr>
        <dsp:cNvPr id="0" name=""/>
        <dsp:cNvSpPr/>
      </dsp:nvSpPr>
      <dsp:spPr>
        <a:xfrm>
          <a:off x="474833" y="225510"/>
          <a:ext cx="1201748" cy="1201748"/>
        </a:xfrm>
        <a:custGeom>
          <a:avLst/>
          <a:gdLst/>
          <a:ahLst/>
          <a:cxnLst/>
          <a:rect l="0" t="0" r="0" b="0"/>
          <a:pathLst>
            <a:path>
              <a:moveTo>
                <a:pt x="4093" y="670894"/>
              </a:moveTo>
              <a:arcTo wR="600874" hR="600874" stAng="10398487" swAng="3080288"/>
            </a:path>
          </a:pathLst>
        </a:custGeom>
        <a:noFill/>
        <a:ln w="9525" cap="flat" cmpd="sng" algn="ctr">
          <a:solidFill>
            <a:srgbClr val="7889FB">
              <a:hueOff val="0"/>
              <a:satOff val="0"/>
              <a:lumOff val="0"/>
              <a:alphaOff val="0"/>
            </a:s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74F824E9-DF77-C144-81F1-6E250A07CBF3}" type="datetime1">
              <a:rPr lang="en-US" smtClean="0"/>
              <a:pPr>
                <a:defRPr/>
              </a:pPr>
              <a:t>4/4/2017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r>
              <a:rPr lang="en-US" smtClean="0"/>
              <a:t>Footnote goes here</a:t>
            </a: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A636D1EB-FA2F-4E46-8DD0-5812A077AE27}" type="slidenum">
              <a:rPr lang="en-US"/>
              <a:pPr>
                <a:defRPr/>
              </a:pPr>
              <a:t>‹#›</a:t>
            </a:fld>
            <a:endParaRPr lang="en-US"/>
          </a:p>
        </p:txBody>
      </p:sp>
    </p:spTree>
    <p:extLst>
      <p:ext uri="{BB962C8B-B14F-4D97-AF65-F5344CB8AC3E}">
        <p14:creationId xmlns:p14="http://schemas.microsoft.com/office/powerpoint/2010/main" val="19517179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1ED75455-DD45-3F40-89D3-E20034D929AF}" type="datetime1">
              <a:rPr lang="en-US" smtClean="0"/>
              <a:pPr>
                <a:defRPr/>
              </a:pPr>
              <a:t>4/4/2017</a:t>
            </a:fld>
            <a:endParaRPr lang="en-US"/>
          </a:p>
        </p:txBody>
      </p:sp>
      <p:sp>
        <p:nvSpPr>
          <p:cNvPr id="4" name="Slide Image Placeholder 3"/>
          <p:cNvSpPr>
            <a:spLocks noGrp="1" noRot="1" noChangeAspect="1"/>
          </p:cNvSpPr>
          <p:nvPr>
            <p:ph type="sldImg" idx="2"/>
          </p:nvPr>
        </p:nvSpPr>
        <p:spPr>
          <a:xfrm>
            <a:off x="460375" y="720725"/>
            <a:ext cx="639445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r>
              <a:rPr lang="en-US" smtClean="0"/>
              <a:t>Footnote goes here</a:t>
            </a: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041AD25C-5F99-E04E-BABE-3E27D4CF4EB9}" type="slidenum">
              <a:rPr lang="en-US"/>
              <a:pPr>
                <a:defRPr/>
              </a:pPr>
              <a:t>‹#›</a:t>
            </a:fld>
            <a:endParaRPr lang="en-US"/>
          </a:p>
        </p:txBody>
      </p:sp>
    </p:spTree>
    <p:extLst>
      <p:ext uri="{BB962C8B-B14F-4D97-AF65-F5344CB8AC3E}">
        <p14:creationId xmlns:p14="http://schemas.microsoft.com/office/powerpoint/2010/main" val="2659547693"/>
      </p:ext>
    </p:extLst>
  </p:cSld>
  <p:clrMap bg1="lt1" tx1="dk1" bg2="lt2" tx2="dk2" accent1="accent1" accent2="accent2" accent3="accent3" accent4="accent4" accent5="accent5" accent6="accent6" hlink="hlink" folHlink="folHlink"/>
  <p:hf hd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1</a:t>
            </a:fld>
            <a:endParaRPr lang="en-US"/>
          </a:p>
        </p:txBody>
      </p:sp>
    </p:spTree>
    <p:extLst>
      <p:ext uri="{BB962C8B-B14F-4D97-AF65-F5344CB8AC3E}">
        <p14:creationId xmlns:p14="http://schemas.microsoft.com/office/powerpoint/2010/main" val="2559070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18</a:t>
            </a:fld>
            <a:endParaRPr lang="en-US"/>
          </a:p>
        </p:txBody>
      </p:sp>
    </p:spTree>
    <p:extLst>
      <p:ext uri="{BB962C8B-B14F-4D97-AF65-F5344CB8AC3E}">
        <p14:creationId xmlns:p14="http://schemas.microsoft.com/office/powerpoint/2010/main" val="39367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19</a:t>
            </a:fld>
            <a:endParaRPr lang="en-US"/>
          </a:p>
        </p:txBody>
      </p:sp>
    </p:spTree>
    <p:extLst>
      <p:ext uri="{BB962C8B-B14F-4D97-AF65-F5344CB8AC3E}">
        <p14:creationId xmlns:p14="http://schemas.microsoft.com/office/powerpoint/2010/main" val="2874222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defTabSz="914400" hangingPunct="1">
              <a:lnSpc>
                <a:spcPct val="100000"/>
              </a:lnSpc>
              <a:spcBef>
                <a:spcPct val="0"/>
              </a:spcBef>
              <a:buClrTx/>
              <a:buFontTx/>
              <a:buNone/>
            </a:pPr>
            <a:fld id="{18BD1254-2796-4ED4-8719-55EF436E8F22}" type="slidenum">
              <a:rPr lang="en-US" altLang="en-US" sz="1400">
                <a:cs typeface="DejaVu Sans" charset="0"/>
              </a:rPr>
              <a:pPr defTabSz="914400" hangingPunct="1">
                <a:lnSpc>
                  <a:spcPct val="100000"/>
                </a:lnSpc>
                <a:spcBef>
                  <a:spcPct val="0"/>
                </a:spcBef>
                <a:buClrTx/>
                <a:buFontTx/>
                <a:buNone/>
              </a:pPr>
              <a:t>20</a:t>
            </a:fld>
            <a:endParaRPr lang="en-US" altLang="en-US" sz="1400">
              <a:cs typeface="DejaVu Sans" charset="0"/>
            </a:endParaRPr>
          </a:p>
        </p:txBody>
      </p:sp>
      <p:sp>
        <p:nvSpPr>
          <p:cNvPr id="37891" name="Text Box 1"/>
          <p:cNvSpPr txBox="1">
            <a:spLocks noChangeArrowheads="1"/>
          </p:cNvSpPr>
          <p:nvPr/>
        </p:nvSpPr>
        <p:spPr bwMode="auto">
          <a:xfrm>
            <a:off x="3881438" y="8686800"/>
            <a:ext cx="2952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BEC5FD17-ECDA-483B-827B-F237197B8672}" type="slidenum">
              <a:rPr lang="en-US" altLang="en-US" sz="1400"/>
              <a:pPr algn="r" defTabSz="914400" eaLnBrk="1" hangingPunct="1">
                <a:lnSpc>
                  <a:spcPct val="93000"/>
                </a:lnSpc>
                <a:spcBef>
                  <a:spcPct val="0"/>
                </a:spcBef>
                <a:buClrTx/>
                <a:buFontTx/>
                <a:buNone/>
              </a:pPr>
              <a:t>20</a:t>
            </a:fld>
            <a:endParaRPr lang="en-US" altLang="en-US" sz="1400"/>
          </a:p>
        </p:txBody>
      </p:sp>
      <p:sp>
        <p:nvSpPr>
          <p:cNvPr id="37892" name="Text Box 2"/>
          <p:cNvSpPr txBox="1">
            <a:spLocks noChangeArrowheads="1"/>
          </p:cNvSpPr>
          <p:nvPr/>
        </p:nvSpPr>
        <p:spPr bwMode="auto">
          <a:xfrm>
            <a:off x="3881438" y="8686800"/>
            <a:ext cx="295433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E1364DCD-C48E-43D7-AF31-AE1758BF58B3}" type="slidenum">
              <a:rPr lang="en-US" altLang="en-US" sz="1400"/>
              <a:pPr algn="r" defTabSz="914400" eaLnBrk="1" hangingPunct="1">
                <a:lnSpc>
                  <a:spcPct val="93000"/>
                </a:lnSpc>
                <a:spcBef>
                  <a:spcPct val="0"/>
                </a:spcBef>
                <a:buClrTx/>
                <a:buFontTx/>
                <a:buNone/>
              </a:pPr>
              <a:t>20</a:t>
            </a:fld>
            <a:endParaRPr lang="en-US" altLang="en-US" sz="1400"/>
          </a:p>
        </p:txBody>
      </p:sp>
      <p:sp>
        <p:nvSpPr>
          <p:cNvPr id="37893" name="Text Box 3"/>
          <p:cNvSpPr txBox="1">
            <a:spLocks noChangeArrowheads="1"/>
          </p:cNvSpPr>
          <p:nvPr/>
        </p:nvSpPr>
        <p:spPr bwMode="auto">
          <a:xfrm>
            <a:off x="3881438" y="8686800"/>
            <a:ext cx="29575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94F74FD9-0BC3-470B-911D-D1C434AF42A9}" type="slidenum">
              <a:rPr lang="en-US" altLang="en-US" sz="1400"/>
              <a:pPr algn="r" defTabSz="914400" eaLnBrk="1" hangingPunct="1">
                <a:lnSpc>
                  <a:spcPct val="93000"/>
                </a:lnSpc>
                <a:spcBef>
                  <a:spcPct val="0"/>
                </a:spcBef>
                <a:buClrTx/>
                <a:buFontTx/>
                <a:buNone/>
              </a:pPr>
              <a:t>20</a:t>
            </a:fld>
            <a:endParaRPr lang="en-US" altLang="en-US" sz="1400"/>
          </a:p>
        </p:txBody>
      </p:sp>
      <p:sp>
        <p:nvSpPr>
          <p:cNvPr id="109574"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5" name="Rectangle 5"/>
          <p:cNvSpPr>
            <a:spLocks noGrp="1" noChangeArrowheads="1"/>
          </p:cNvSpPr>
          <p:nvPr>
            <p:ph type="body" idx="1"/>
          </p:nvPr>
        </p:nvSpPr>
        <p:spPr>
          <a:xfrm>
            <a:off x="685800" y="4343400"/>
            <a:ext cx="5464175" cy="4092575"/>
          </a:xfrm>
          <a:noFill/>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5224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defTabSz="914400" hangingPunct="1">
              <a:lnSpc>
                <a:spcPct val="100000"/>
              </a:lnSpc>
              <a:spcBef>
                <a:spcPct val="0"/>
              </a:spcBef>
              <a:buClrTx/>
              <a:buFontTx/>
              <a:buNone/>
            </a:pPr>
            <a:fld id="{18BD1254-2796-4ED4-8719-55EF436E8F22}" type="slidenum">
              <a:rPr lang="en-US" altLang="en-US" sz="1400">
                <a:cs typeface="DejaVu Sans" charset="0"/>
              </a:rPr>
              <a:pPr defTabSz="914400" hangingPunct="1">
                <a:lnSpc>
                  <a:spcPct val="100000"/>
                </a:lnSpc>
                <a:spcBef>
                  <a:spcPct val="0"/>
                </a:spcBef>
                <a:buClrTx/>
                <a:buFontTx/>
                <a:buNone/>
              </a:pPr>
              <a:t>21</a:t>
            </a:fld>
            <a:endParaRPr lang="en-US" altLang="en-US" sz="1400">
              <a:cs typeface="DejaVu Sans" charset="0"/>
            </a:endParaRPr>
          </a:p>
        </p:txBody>
      </p:sp>
      <p:sp>
        <p:nvSpPr>
          <p:cNvPr id="37891" name="Text Box 1"/>
          <p:cNvSpPr txBox="1">
            <a:spLocks noChangeArrowheads="1"/>
          </p:cNvSpPr>
          <p:nvPr/>
        </p:nvSpPr>
        <p:spPr bwMode="auto">
          <a:xfrm>
            <a:off x="3881438" y="8686800"/>
            <a:ext cx="2952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BEC5FD17-ECDA-483B-827B-F237197B8672}" type="slidenum">
              <a:rPr lang="en-US" altLang="en-US" sz="1400"/>
              <a:pPr algn="r" defTabSz="914400" eaLnBrk="1" hangingPunct="1">
                <a:lnSpc>
                  <a:spcPct val="93000"/>
                </a:lnSpc>
                <a:spcBef>
                  <a:spcPct val="0"/>
                </a:spcBef>
                <a:buClrTx/>
                <a:buFontTx/>
                <a:buNone/>
              </a:pPr>
              <a:t>21</a:t>
            </a:fld>
            <a:endParaRPr lang="en-US" altLang="en-US" sz="1400"/>
          </a:p>
        </p:txBody>
      </p:sp>
      <p:sp>
        <p:nvSpPr>
          <p:cNvPr id="37892" name="Text Box 2"/>
          <p:cNvSpPr txBox="1">
            <a:spLocks noChangeArrowheads="1"/>
          </p:cNvSpPr>
          <p:nvPr/>
        </p:nvSpPr>
        <p:spPr bwMode="auto">
          <a:xfrm>
            <a:off x="3881438" y="8686800"/>
            <a:ext cx="295433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E1364DCD-C48E-43D7-AF31-AE1758BF58B3}" type="slidenum">
              <a:rPr lang="en-US" altLang="en-US" sz="1400"/>
              <a:pPr algn="r" defTabSz="914400" eaLnBrk="1" hangingPunct="1">
                <a:lnSpc>
                  <a:spcPct val="93000"/>
                </a:lnSpc>
                <a:spcBef>
                  <a:spcPct val="0"/>
                </a:spcBef>
                <a:buClrTx/>
                <a:buFontTx/>
                <a:buNone/>
              </a:pPr>
              <a:t>21</a:t>
            </a:fld>
            <a:endParaRPr lang="en-US" altLang="en-US" sz="1400"/>
          </a:p>
        </p:txBody>
      </p:sp>
      <p:sp>
        <p:nvSpPr>
          <p:cNvPr id="37893" name="Text Box 3"/>
          <p:cNvSpPr txBox="1">
            <a:spLocks noChangeArrowheads="1"/>
          </p:cNvSpPr>
          <p:nvPr/>
        </p:nvSpPr>
        <p:spPr bwMode="auto">
          <a:xfrm>
            <a:off x="3881438" y="8686800"/>
            <a:ext cx="29575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94F74FD9-0BC3-470B-911D-D1C434AF42A9}" type="slidenum">
              <a:rPr lang="en-US" altLang="en-US" sz="1400"/>
              <a:pPr algn="r" defTabSz="914400" eaLnBrk="1" hangingPunct="1">
                <a:lnSpc>
                  <a:spcPct val="93000"/>
                </a:lnSpc>
                <a:spcBef>
                  <a:spcPct val="0"/>
                </a:spcBef>
                <a:buClrTx/>
                <a:buFontTx/>
                <a:buNone/>
              </a:pPr>
              <a:t>21</a:t>
            </a:fld>
            <a:endParaRPr lang="en-US" altLang="en-US" sz="1400"/>
          </a:p>
        </p:txBody>
      </p:sp>
      <p:sp>
        <p:nvSpPr>
          <p:cNvPr id="109574"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5" name="Rectangle 5"/>
          <p:cNvSpPr>
            <a:spLocks noGrp="1" noChangeArrowheads="1"/>
          </p:cNvSpPr>
          <p:nvPr>
            <p:ph type="body" idx="1"/>
          </p:nvPr>
        </p:nvSpPr>
        <p:spPr>
          <a:xfrm>
            <a:off x="685800" y="4343400"/>
            <a:ext cx="5464175" cy="4092575"/>
          </a:xfrm>
          <a:noFill/>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52310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22</a:t>
            </a:fld>
            <a:endParaRPr lang="en-US"/>
          </a:p>
        </p:txBody>
      </p:sp>
    </p:spTree>
    <p:extLst>
      <p:ext uri="{BB962C8B-B14F-4D97-AF65-F5344CB8AC3E}">
        <p14:creationId xmlns:p14="http://schemas.microsoft.com/office/powerpoint/2010/main" val="260976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defTabSz="914400" hangingPunct="1">
              <a:lnSpc>
                <a:spcPct val="100000"/>
              </a:lnSpc>
              <a:spcBef>
                <a:spcPct val="0"/>
              </a:spcBef>
              <a:buClrTx/>
              <a:buFontTx/>
              <a:buNone/>
            </a:pPr>
            <a:fld id="{18BD1254-2796-4ED4-8719-55EF436E8F22}" type="slidenum">
              <a:rPr lang="en-US" altLang="en-US" sz="1400">
                <a:cs typeface="DejaVu Sans" charset="0"/>
              </a:rPr>
              <a:pPr defTabSz="914400" hangingPunct="1">
                <a:lnSpc>
                  <a:spcPct val="100000"/>
                </a:lnSpc>
                <a:spcBef>
                  <a:spcPct val="0"/>
                </a:spcBef>
                <a:buClrTx/>
                <a:buFontTx/>
                <a:buNone/>
              </a:pPr>
              <a:t>23</a:t>
            </a:fld>
            <a:endParaRPr lang="en-US" altLang="en-US" sz="1400">
              <a:cs typeface="DejaVu Sans" charset="0"/>
            </a:endParaRPr>
          </a:p>
        </p:txBody>
      </p:sp>
      <p:sp>
        <p:nvSpPr>
          <p:cNvPr id="37891" name="Text Box 1"/>
          <p:cNvSpPr txBox="1">
            <a:spLocks noChangeArrowheads="1"/>
          </p:cNvSpPr>
          <p:nvPr/>
        </p:nvSpPr>
        <p:spPr bwMode="auto">
          <a:xfrm>
            <a:off x="3881438" y="8686800"/>
            <a:ext cx="2952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BEC5FD17-ECDA-483B-827B-F237197B8672}" type="slidenum">
              <a:rPr lang="en-US" altLang="en-US" sz="1400"/>
              <a:pPr algn="r" defTabSz="914400" eaLnBrk="1" hangingPunct="1">
                <a:lnSpc>
                  <a:spcPct val="93000"/>
                </a:lnSpc>
                <a:spcBef>
                  <a:spcPct val="0"/>
                </a:spcBef>
                <a:buClrTx/>
                <a:buFontTx/>
                <a:buNone/>
              </a:pPr>
              <a:t>23</a:t>
            </a:fld>
            <a:endParaRPr lang="en-US" altLang="en-US" sz="1400"/>
          </a:p>
        </p:txBody>
      </p:sp>
      <p:sp>
        <p:nvSpPr>
          <p:cNvPr id="37892" name="Text Box 2"/>
          <p:cNvSpPr txBox="1">
            <a:spLocks noChangeArrowheads="1"/>
          </p:cNvSpPr>
          <p:nvPr/>
        </p:nvSpPr>
        <p:spPr bwMode="auto">
          <a:xfrm>
            <a:off x="3881438" y="8686800"/>
            <a:ext cx="295433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E1364DCD-C48E-43D7-AF31-AE1758BF58B3}" type="slidenum">
              <a:rPr lang="en-US" altLang="en-US" sz="1400"/>
              <a:pPr algn="r" defTabSz="914400" eaLnBrk="1" hangingPunct="1">
                <a:lnSpc>
                  <a:spcPct val="93000"/>
                </a:lnSpc>
                <a:spcBef>
                  <a:spcPct val="0"/>
                </a:spcBef>
                <a:buClrTx/>
                <a:buFontTx/>
                <a:buNone/>
              </a:pPr>
              <a:t>23</a:t>
            </a:fld>
            <a:endParaRPr lang="en-US" altLang="en-US" sz="1400"/>
          </a:p>
        </p:txBody>
      </p:sp>
      <p:sp>
        <p:nvSpPr>
          <p:cNvPr id="37893" name="Text Box 3"/>
          <p:cNvSpPr txBox="1">
            <a:spLocks noChangeArrowheads="1"/>
          </p:cNvSpPr>
          <p:nvPr/>
        </p:nvSpPr>
        <p:spPr bwMode="auto">
          <a:xfrm>
            <a:off x="3881438" y="8686800"/>
            <a:ext cx="29575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defTabSz="914400" eaLnBrk="1" hangingPunct="1">
              <a:lnSpc>
                <a:spcPct val="93000"/>
              </a:lnSpc>
              <a:spcBef>
                <a:spcPct val="0"/>
              </a:spcBef>
              <a:buClrTx/>
              <a:buFontTx/>
              <a:buNone/>
            </a:pPr>
            <a:fld id="{94F74FD9-0BC3-470B-911D-D1C434AF42A9}" type="slidenum">
              <a:rPr lang="en-US" altLang="en-US" sz="1400"/>
              <a:pPr algn="r" defTabSz="914400" eaLnBrk="1" hangingPunct="1">
                <a:lnSpc>
                  <a:spcPct val="93000"/>
                </a:lnSpc>
                <a:spcBef>
                  <a:spcPct val="0"/>
                </a:spcBef>
                <a:buClrTx/>
                <a:buFontTx/>
                <a:buNone/>
              </a:pPr>
              <a:t>23</a:t>
            </a:fld>
            <a:endParaRPr lang="en-US" altLang="en-US" sz="1400"/>
          </a:p>
        </p:txBody>
      </p:sp>
      <p:sp>
        <p:nvSpPr>
          <p:cNvPr id="109574"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5" name="Rectangle 5"/>
          <p:cNvSpPr>
            <a:spLocks noGrp="1" noChangeArrowheads="1"/>
          </p:cNvSpPr>
          <p:nvPr>
            <p:ph type="body" idx="1"/>
          </p:nvPr>
        </p:nvSpPr>
        <p:spPr>
          <a:xfrm>
            <a:off x="685800" y="4343400"/>
            <a:ext cx="5464175" cy="4092575"/>
          </a:xfrm>
          <a:noFill/>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75988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xfrm>
            <a:off x="384175" y="685800"/>
            <a:ext cx="6089650" cy="3429000"/>
          </a:xfrm>
        </p:spPr>
      </p:sp>
      <p:sp>
        <p:nvSpPr>
          <p:cNvPr id="337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MS PGothic" charset="-128"/>
                <a:cs typeface="Arial" charset="0"/>
              </a:rPr>
              <a:t>Containers are not new</a:t>
            </a:r>
            <a:r>
              <a:rPr lang="is-IS" altLang="en-US" dirty="0">
                <a:ea typeface="MS PGothic" charset="-128"/>
                <a:cs typeface="Arial" charset="0"/>
              </a:rPr>
              <a:t>… technology goes back 10+ years in Linux.. </a:t>
            </a:r>
            <a:r>
              <a:rPr lang="en-US" altLang="en-US" dirty="0">
                <a:ea typeface="MS PGothic" charset="-128"/>
                <a:cs typeface="Arial" charset="0"/>
              </a:rPr>
              <a:t>W</a:t>
            </a:r>
            <a:r>
              <a:rPr lang="is-IS" altLang="en-US" dirty="0">
                <a:ea typeface="MS PGothic" charset="-128"/>
                <a:cs typeface="Arial" charset="0"/>
              </a:rPr>
              <a:t>ith key contributions from IBM, Google, Sun and others</a:t>
            </a:r>
          </a:p>
          <a:p>
            <a:r>
              <a:rPr lang="is-IS" altLang="en-US" dirty="0">
                <a:ea typeface="MS PGothic" charset="-128"/>
                <a:cs typeface="Arial" charset="0"/>
              </a:rPr>
              <a:t>Docker is the most popular instance of Containers in the industry</a:t>
            </a:r>
          </a:p>
          <a:p>
            <a:endParaRPr lang="en-US" altLang="en-US" dirty="0">
              <a:ea typeface="MS PGothic" charset="-128"/>
              <a:cs typeface="Arial" charset="0"/>
            </a:endParaRPr>
          </a:p>
        </p:txBody>
      </p:sp>
      <p:sp>
        <p:nvSpPr>
          <p:cNvPr id="337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fld id="{EE8DB97D-541B-6E4A-B715-391B8584B0DE}" type="slidenum">
              <a:rPr lang="en-US" altLang="en-US"/>
              <a:pPr eaLnBrk="1" hangingPunct="1"/>
              <a:t>25</a:t>
            </a:fld>
            <a:endParaRPr lang="en-US" altLang="en-US" dirty="0"/>
          </a:p>
        </p:txBody>
      </p:sp>
    </p:spTree>
    <p:extLst>
      <p:ext uri="{BB962C8B-B14F-4D97-AF65-F5344CB8AC3E}">
        <p14:creationId xmlns:p14="http://schemas.microsoft.com/office/powerpoint/2010/main" val="295429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long tail of analysis of your data</a:t>
            </a:r>
            <a:endParaRPr lang="en-US" dirty="0"/>
          </a:p>
        </p:txBody>
      </p:sp>
      <p:sp>
        <p:nvSpPr>
          <p:cNvPr id="4" name="Slide Number Placeholder 3"/>
          <p:cNvSpPr>
            <a:spLocks noGrp="1"/>
          </p:cNvSpPr>
          <p:nvPr>
            <p:ph type="sldNum" idx="10"/>
          </p:nvPr>
        </p:nvSpPr>
        <p:spPr/>
        <p:txBody>
          <a:bodyPr/>
          <a:lstStyle/>
          <a:p>
            <a:pPr>
              <a:defRPr/>
            </a:pPr>
            <a:fld id="{91100D68-1A5A-014A-AB49-E8703EE7FBFF}" type="slidenum">
              <a:rPr lang="en-US" smtClean="0"/>
              <a:pPr>
                <a:defRPr/>
              </a:pPr>
              <a:t>28</a:t>
            </a:fld>
            <a:endParaRPr lang="en-US"/>
          </a:p>
        </p:txBody>
      </p:sp>
    </p:spTree>
    <p:extLst>
      <p:ext uri="{BB962C8B-B14F-4D97-AF65-F5344CB8AC3E}">
        <p14:creationId xmlns:p14="http://schemas.microsoft.com/office/powerpoint/2010/main" val="39852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4"/>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defRPr/>
            </a:pPr>
            <a:fld id="{E86F564C-2480-4878-AA59-6C8E93267EC0}" type="slidenum">
              <a:rPr lang="en-US" altLang="en-US" sz="1400">
                <a:ea typeface="MS PGothic" charset="-128"/>
                <a:cs typeface="DejaVu Sans" charset="0"/>
              </a:rPr>
              <a:pPr>
                <a:spcBef>
                  <a:spcPct val="0"/>
                </a:spcBef>
                <a:buClrTx/>
                <a:buFontTx/>
                <a:buNone/>
                <a:defRPr/>
              </a:pPr>
              <a:t>35</a:t>
            </a:fld>
            <a:endParaRPr lang="en-US" altLang="en-US" sz="1400">
              <a:ea typeface="MS PGothic" charset="-128"/>
              <a:cs typeface="DejaVu Sans" charset="0"/>
            </a:endParaRPr>
          </a:p>
        </p:txBody>
      </p:sp>
      <p:sp>
        <p:nvSpPr>
          <p:cNvPr id="86019" name="Text Box 1"/>
          <p:cNvSpPr txBox="1">
            <a:spLocks noChangeArrowheads="1"/>
          </p:cNvSpPr>
          <p:nvPr/>
        </p:nvSpPr>
        <p:spPr bwMode="auto">
          <a:xfrm>
            <a:off x="3881438" y="8686800"/>
            <a:ext cx="2952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C3921ED0-6B57-42B3-81EF-112A40C6C638}" type="slidenum">
              <a:rPr lang="en-US" altLang="en-US" sz="1400" smtClean="0">
                <a:ea typeface="MS PGothic" charset="-128"/>
              </a:rPr>
              <a:pPr algn="r" eaLnBrk="1">
                <a:lnSpc>
                  <a:spcPct val="93000"/>
                </a:lnSpc>
                <a:spcBef>
                  <a:spcPct val="0"/>
                </a:spcBef>
                <a:buClrTx/>
                <a:buFontTx/>
                <a:buNone/>
                <a:defRPr/>
              </a:pPr>
              <a:t>35</a:t>
            </a:fld>
            <a:endParaRPr lang="en-US" altLang="en-US" sz="1400" smtClean="0">
              <a:ea typeface="MS PGothic" charset="-128"/>
            </a:endParaRPr>
          </a:p>
        </p:txBody>
      </p:sp>
      <p:sp>
        <p:nvSpPr>
          <p:cNvPr id="86020" name="Text Box 2"/>
          <p:cNvSpPr txBox="1">
            <a:spLocks noChangeArrowheads="1"/>
          </p:cNvSpPr>
          <p:nvPr/>
        </p:nvSpPr>
        <p:spPr bwMode="auto">
          <a:xfrm>
            <a:off x="3881438" y="8686800"/>
            <a:ext cx="295433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1DBF96EB-AAEC-4F03-B9A9-609D8DB67596}" type="slidenum">
              <a:rPr lang="en-US" altLang="en-US" sz="1400" smtClean="0">
                <a:ea typeface="MS PGothic" charset="-128"/>
              </a:rPr>
              <a:pPr algn="r" eaLnBrk="1">
                <a:lnSpc>
                  <a:spcPct val="93000"/>
                </a:lnSpc>
                <a:spcBef>
                  <a:spcPct val="0"/>
                </a:spcBef>
                <a:buClrTx/>
                <a:buFontTx/>
                <a:buNone/>
                <a:defRPr/>
              </a:pPr>
              <a:t>35</a:t>
            </a:fld>
            <a:endParaRPr lang="en-US" altLang="en-US" sz="1400" smtClean="0">
              <a:ea typeface="MS PGothic" charset="-128"/>
            </a:endParaRPr>
          </a:p>
        </p:txBody>
      </p:sp>
      <p:sp>
        <p:nvSpPr>
          <p:cNvPr id="86021" name="Text Box 3"/>
          <p:cNvSpPr txBox="1">
            <a:spLocks noChangeArrowheads="1"/>
          </p:cNvSpPr>
          <p:nvPr/>
        </p:nvSpPr>
        <p:spPr bwMode="auto">
          <a:xfrm>
            <a:off x="3881438" y="8686800"/>
            <a:ext cx="29575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B6507D46-BABD-4C8D-B04C-6621DC5D9D8D}" type="slidenum">
              <a:rPr lang="en-US" altLang="en-US" sz="1400" smtClean="0">
                <a:ea typeface="MS PGothic" charset="-128"/>
              </a:rPr>
              <a:pPr algn="r" eaLnBrk="1">
                <a:lnSpc>
                  <a:spcPct val="93000"/>
                </a:lnSpc>
                <a:spcBef>
                  <a:spcPct val="0"/>
                </a:spcBef>
                <a:buClrTx/>
                <a:buFontTx/>
                <a:buNone/>
                <a:defRPr/>
              </a:pPr>
              <a:t>35</a:t>
            </a:fld>
            <a:endParaRPr lang="en-US" altLang="en-US" sz="1400" smtClean="0">
              <a:ea typeface="MS PGothic" charset="-128"/>
            </a:endParaRPr>
          </a:p>
        </p:txBody>
      </p:sp>
      <p:sp>
        <p:nvSpPr>
          <p:cNvPr id="119814"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5" name="Rectangle 5"/>
          <p:cNvSpPr>
            <a:spLocks noGrp="1" noChangeArrowheads="1"/>
          </p:cNvSpPr>
          <p:nvPr>
            <p:ph type="body" idx="1"/>
          </p:nvPr>
        </p:nvSpPr>
        <p:spPr>
          <a:xfrm>
            <a:off x="685800" y="4343400"/>
            <a:ext cx="5464175" cy="4092575"/>
          </a:xfrm>
          <a:noFill/>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695580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4"/>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Lst>
              <a:defRPr sz="1200">
                <a:solidFill>
                  <a:srgbClr val="000000"/>
                </a:solidFill>
                <a:latin typeface="Times New Roman" charset="0"/>
              </a:defRPr>
            </a:lvl9pPr>
          </a:lstStyle>
          <a:p>
            <a:pPr>
              <a:spcBef>
                <a:spcPct val="0"/>
              </a:spcBef>
              <a:buClrTx/>
              <a:buFontTx/>
              <a:buNone/>
              <a:defRPr/>
            </a:pPr>
            <a:fld id="{44FCF293-EC41-45DD-9EBE-CDEB4A47A26B}" type="slidenum">
              <a:rPr lang="en-US" altLang="en-US" sz="1400">
                <a:ea typeface="MS PGothic" charset="-128"/>
                <a:cs typeface="DejaVu Sans" charset="0"/>
              </a:rPr>
              <a:pPr>
                <a:spcBef>
                  <a:spcPct val="0"/>
                </a:spcBef>
                <a:buClrTx/>
                <a:buFontTx/>
                <a:buNone/>
                <a:defRPr/>
              </a:pPr>
              <a:t>36</a:t>
            </a:fld>
            <a:endParaRPr lang="en-US" altLang="en-US" sz="1400">
              <a:ea typeface="MS PGothic" charset="-128"/>
              <a:cs typeface="DejaVu Sans" charset="0"/>
            </a:endParaRPr>
          </a:p>
        </p:txBody>
      </p:sp>
      <p:sp>
        <p:nvSpPr>
          <p:cNvPr id="88067" name="Text Box 1"/>
          <p:cNvSpPr txBox="1">
            <a:spLocks noChangeArrowheads="1"/>
          </p:cNvSpPr>
          <p:nvPr/>
        </p:nvSpPr>
        <p:spPr bwMode="auto">
          <a:xfrm>
            <a:off x="3881438" y="8686800"/>
            <a:ext cx="2952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5F326AC5-3226-461F-ACE4-883E934873C8}" type="slidenum">
              <a:rPr lang="en-US" altLang="en-US" sz="1400" smtClean="0">
                <a:ea typeface="MS PGothic" charset="-128"/>
              </a:rPr>
              <a:pPr algn="r" eaLnBrk="1">
                <a:lnSpc>
                  <a:spcPct val="93000"/>
                </a:lnSpc>
                <a:spcBef>
                  <a:spcPct val="0"/>
                </a:spcBef>
                <a:buClrTx/>
                <a:buFontTx/>
                <a:buNone/>
                <a:defRPr/>
              </a:pPr>
              <a:t>36</a:t>
            </a:fld>
            <a:endParaRPr lang="en-US" altLang="en-US" sz="1400" smtClean="0">
              <a:ea typeface="MS PGothic" charset="-128"/>
            </a:endParaRPr>
          </a:p>
        </p:txBody>
      </p:sp>
      <p:sp>
        <p:nvSpPr>
          <p:cNvPr id="88068" name="Text Box 2"/>
          <p:cNvSpPr txBox="1">
            <a:spLocks noChangeArrowheads="1"/>
          </p:cNvSpPr>
          <p:nvPr/>
        </p:nvSpPr>
        <p:spPr bwMode="auto">
          <a:xfrm>
            <a:off x="3881438" y="8686800"/>
            <a:ext cx="295433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6A01B26C-827B-4E23-BD3B-ACCCA791A4C6}" type="slidenum">
              <a:rPr lang="en-US" altLang="en-US" sz="1400" smtClean="0">
                <a:ea typeface="MS PGothic" charset="-128"/>
              </a:rPr>
              <a:pPr algn="r" eaLnBrk="1">
                <a:lnSpc>
                  <a:spcPct val="93000"/>
                </a:lnSpc>
                <a:spcBef>
                  <a:spcPct val="0"/>
                </a:spcBef>
                <a:buClrTx/>
                <a:buFontTx/>
                <a:buNone/>
                <a:defRPr/>
              </a:pPr>
              <a:t>36</a:t>
            </a:fld>
            <a:endParaRPr lang="en-US" altLang="en-US" sz="1400" smtClean="0">
              <a:ea typeface="MS PGothic" charset="-128"/>
            </a:endParaRPr>
          </a:p>
        </p:txBody>
      </p:sp>
      <p:sp>
        <p:nvSpPr>
          <p:cNvPr id="88069" name="Text Box 3"/>
          <p:cNvSpPr txBox="1">
            <a:spLocks noChangeArrowheads="1"/>
          </p:cNvSpPr>
          <p:nvPr/>
        </p:nvSpPr>
        <p:spPr bwMode="auto">
          <a:xfrm>
            <a:off x="3881438" y="8686800"/>
            <a:ext cx="2957512"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b"/>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charset="0"/>
              </a:defRPr>
            </a:lvl9pPr>
          </a:lstStyle>
          <a:p>
            <a:pPr algn="r" eaLnBrk="1">
              <a:lnSpc>
                <a:spcPct val="93000"/>
              </a:lnSpc>
              <a:spcBef>
                <a:spcPct val="0"/>
              </a:spcBef>
              <a:buClrTx/>
              <a:buFontTx/>
              <a:buNone/>
              <a:defRPr/>
            </a:pPr>
            <a:fld id="{0719C71F-097D-433D-BC4A-F700BFC097CF}" type="slidenum">
              <a:rPr lang="en-US" altLang="en-US" sz="1400" smtClean="0">
                <a:ea typeface="MS PGothic" charset="-128"/>
              </a:rPr>
              <a:pPr algn="r" eaLnBrk="1">
                <a:lnSpc>
                  <a:spcPct val="93000"/>
                </a:lnSpc>
                <a:spcBef>
                  <a:spcPct val="0"/>
                </a:spcBef>
                <a:buClrTx/>
                <a:buFontTx/>
                <a:buNone/>
                <a:defRPr/>
              </a:pPr>
              <a:t>36</a:t>
            </a:fld>
            <a:endParaRPr lang="en-US" altLang="en-US" sz="1400" smtClean="0">
              <a:ea typeface="MS PGothic" charset="-128"/>
            </a:endParaRPr>
          </a:p>
        </p:txBody>
      </p:sp>
      <p:sp>
        <p:nvSpPr>
          <p:cNvPr id="121862"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63" name="Rectangle 5"/>
          <p:cNvSpPr>
            <a:spLocks noGrp="1" noChangeArrowheads="1"/>
          </p:cNvSpPr>
          <p:nvPr>
            <p:ph type="body" idx="1"/>
          </p:nvPr>
        </p:nvSpPr>
        <p:spPr>
          <a:xfrm>
            <a:off x="685800" y="4343400"/>
            <a:ext cx="5464175" cy="4092575"/>
          </a:xfrm>
          <a:noFill/>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08651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4"/>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a:solidFill>
                  <a:schemeClr val="bg1"/>
                </a:solidFill>
                <a:latin typeface="Arial" charset="0"/>
                <a:ea typeface="MS PGothic" charset="-128"/>
              </a:defRPr>
            </a:lvl1pPr>
            <a:lvl2pPr>
              <a:tabLst>
                <a:tab pos="723900" algn="l"/>
                <a:tab pos="1447800" algn="l"/>
                <a:tab pos="2171700" algn="l"/>
                <a:tab pos="2895600" algn="l"/>
              </a:tabLst>
              <a:defRPr>
                <a:solidFill>
                  <a:schemeClr val="bg1"/>
                </a:solidFill>
                <a:latin typeface="Arial" charset="0"/>
                <a:ea typeface="MS PGothic" charset="-128"/>
              </a:defRPr>
            </a:lvl2pPr>
            <a:lvl3pPr>
              <a:tabLst>
                <a:tab pos="723900" algn="l"/>
                <a:tab pos="1447800" algn="l"/>
                <a:tab pos="2171700" algn="l"/>
                <a:tab pos="2895600" algn="l"/>
              </a:tabLst>
              <a:defRPr>
                <a:solidFill>
                  <a:schemeClr val="bg1"/>
                </a:solidFill>
                <a:latin typeface="Arial" charset="0"/>
                <a:ea typeface="MS PGothic" charset="-128"/>
              </a:defRPr>
            </a:lvl3pPr>
            <a:lvl4pPr>
              <a:tabLst>
                <a:tab pos="723900" algn="l"/>
                <a:tab pos="1447800" algn="l"/>
                <a:tab pos="2171700" algn="l"/>
                <a:tab pos="2895600" algn="l"/>
              </a:tabLst>
              <a:defRPr>
                <a:solidFill>
                  <a:schemeClr val="bg1"/>
                </a:solidFill>
                <a:latin typeface="Arial" charset="0"/>
                <a:ea typeface="MS PGothic" charset="-128"/>
              </a:defRPr>
            </a:lvl4pPr>
            <a:lvl5pPr>
              <a:tabLst>
                <a:tab pos="723900" algn="l"/>
                <a:tab pos="1447800" algn="l"/>
                <a:tab pos="2171700" algn="l"/>
                <a:tab pos="2895600" algn="l"/>
              </a:tabLst>
              <a:defRPr>
                <a:solidFill>
                  <a:schemeClr val="bg1"/>
                </a:solidFill>
                <a:latin typeface="Arial" charset="0"/>
                <a:ea typeface="MS PGothic" charset="-128"/>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S PGothic" charset="-128"/>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S PGothic" charset="-128"/>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S PGothic" charset="-128"/>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charset="0"/>
                <a:ea typeface="MS PGothic" charset="-128"/>
              </a:defRPr>
            </a:lvl9pPr>
          </a:lstStyle>
          <a:p>
            <a:pPr>
              <a:defRPr/>
            </a:pPr>
            <a:fld id="{084E271F-B9D3-457D-B02C-296D4DD81BCA}" type="slidenum">
              <a:rPr lang="en-US" altLang="en-US">
                <a:solidFill>
                  <a:srgbClr val="000000"/>
                </a:solidFill>
                <a:latin typeface="Times New Roman" charset="0"/>
                <a:cs typeface="DejaVu Sans" charset="0"/>
              </a:rPr>
              <a:pPr>
                <a:defRPr/>
              </a:pPr>
              <a:t>3</a:t>
            </a:fld>
            <a:endParaRPr lang="en-US" altLang="en-US">
              <a:solidFill>
                <a:srgbClr val="000000"/>
              </a:solidFill>
              <a:latin typeface="Times New Roman" charset="0"/>
              <a:cs typeface="DejaVu Sans" charset="0"/>
            </a:endParaRPr>
          </a:p>
        </p:txBody>
      </p:sp>
      <p:sp>
        <p:nvSpPr>
          <p:cNvPr id="98307" name="Text Box 1"/>
          <p:cNvSpPr txBox="1">
            <a:spLocks noChangeArrowheads="1"/>
          </p:cNvSpPr>
          <p:nvPr/>
        </p:nvSpPr>
        <p:spPr bwMode="auto">
          <a:xfrm>
            <a:off x="3881438" y="8686800"/>
            <a:ext cx="29527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gn="r" eaLnBrk="1">
              <a:lnSpc>
                <a:spcPct val="93000"/>
              </a:lnSpc>
              <a:buSzPct val="100000"/>
            </a:pPr>
            <a:fld id="{7ECF046E-7A06-45B5-B06E-CD5A9C7DF30B}" type="slidenum">
              <a:rPr lang="en-US" altLang="en-US" sz="1400">
                <a:solidFill>
                  <a:srgbClr val="000000"/>
                </a:solidFill>
                <a:latin typeface="Times New Roman" panose="02020603050405020304" pitchFamily="18" charset="0"/>
              </a:rPr>
              <a:pPr algn="r" eaLnBrk="1">
                <a:lnSpc>
                  <a:spcPct val="93000"/>
                </a:lnSpc>
                <a:buSzPct val="100000"/>
              </a:pPr>
              <a:t>3</a:t>
            </a:fld>
            <a:endParaRPr lang="en-US" altLang="en-US" sz="1400">
              <a:solidFill>
                <a:srgbClr val="000000"/>
              </a:solidFill>
              <a:latin typeface="Times New Roman" panose="02020603050405020304" pitchFamily="18" charset="0"/>
            </a:endParaRPr>
          </a:p>
        </p:txBody>
      </p:sp>
      <p:sp>
        <p:nvSpPr>
          <p:cNvPr id="98308" name="Text Box 2"/>
          <p:cNvSpPr txBox="1">
            <a:spLocks noChangeArrowheads="1"/>
          </p:cNvSpPr>
          <p:nvPr/>
        </p:nvSpPr>
        <p:spPr bwMode="auto">
          <a:xfrm>
            <a:off x="3881438" y="8686800"/>
            <a:ext cx="29543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gn="r" eaLnBrk="1">
              <a:lnSpc>
                <a:spcPct val="93000"/>
              </a:lnSpc>
              <a:buSzPct val="100000"/>
            </a:pPr>
            <a:fld id="{76443B8C-27E0-4A1E-83F2-7E95011487C5}" type="slidenum">
              <a:rPr lang="en-US" altLang="en-US" sz="1400">
                <a:solidFill>
                  <a:srgbClr val="000000"/>
                </a:solidFill>
                <a:latin typeface="Times New Roman" panose="02020603050405020304" pitchFamily="18" charset="0"/>
              </a:rPr>
              <a:pPr algn="r" eaLnBrk="1">
                <a:lnSpc>
                  <a:spcPct val="93000"/>
                </a:lnSpc>
                <a:buSzPct val="100000"/>
              </a:pPr>
              <a:t>3</a:t>
            </a:fld>
            <a:endParaRPr lang="en-US" altLang="en-US" sz="1400">
              <a:solidFill>
                <a:srgbClr val="000000"/>
              </a:solidFill>
              <a:latin typeface="Times New Roman" panose="02020603050405020304" pitchFamily="18" charset="0"/>
            </a:endParaRPr>
          </a:p>
        </p:txBody>
      </p:sp>
      <p:sp>
        <p:nvSpPr>
          <p:cNvPr id="98309" name="Text Box 3"/>
          <p:cNvSpPr txBox="1">
            <a:spLocks noChangeArrowheads="1"/>
          </p:cNvSpPr>
          <p:nvPr/>
        </p:nvSpPr>
        <p:spPr bwMode="auto">
          <a:xfrm>
            <a:off x="3881438" y="8686800"/>
            <a:ext cx="29575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gn="r" eaLnBrk="1">
              <a:lnSpc>
                <a:spcPct val="93000"/>
              </a:lnSpc>
              <a:buSzPct val="100000"/>
            </a:pPr>
            <a:fld id="{79C2CFB8-9862-4080-908C-63439C820D5B}" type="slidenum">
              <a:rPr lang="en-US" altLang="en-US" sz="1400">
                <a:solidFill>
                  <a:srgbClr val="000000"/>
                </a:solidFill>
                <a:latin typeface="Times New Roman" panose="02020603050405020304" pitchFamily="18" charset="0"/>
              </a:rPr>
              <a:pPr algn="r" eaLnBrk="1">
                <a:lnSpc>
                  <a:spcPct val="93000"/>
                </a:lnSpc>
                <a:buSzPct val="100000"/>
              </a:pPr>
              <a:t>3</a:t>
            </a:fld>
            <a:endParaRPr lang="en-US" altLang="en-US" sz="1400">
              <a:solidFill>
                <a:srgbClr val="000000"/>
              </a:solidFill>
              <a:latin typeface="Times New Roman" panose="02020603050405020304" pitchFamily="18" charset="0"/>
            </a:endParaRPr>
          </a:p>
        </p:txBody>
      </p:sp>
      <p:sp>
        <p:nvSpPr>
          <p:cNvPr id="74758" name="Rectangle 4"/>
          <p:cNvSpPr>
            <a:spLocks noGrp="1" noRot="1" noChangeAspect="1" noChangeArrowheads="1" noTextEdit="1"/>
          </p:cNvSpPr>
          <p:nvPr>
            <p:ph type="sldImg"/>
          </p:nvPr>
        </p:nvSpPr>
        <p:spPr>
          <a:xfrm>
            <a:off x="538163" y="763588"/>
            <a:ext cx="6696075" cy="3770312"/>
          </a:xfrm>
          <a:solidFill>
            <a:srgbClr val="FFFFFF"/>
          </a:solidFill>
          <a:ln>
            <a:solidFill>
              <a:srgbClr val="000000"/>
            </a:solidFill>
            <a:miter lim="800000"/>
            <a:headEnd/>
            <a:tailEnd/>
          </a:ln>
        </p:spPr>
      </p:sp>
      <p:sp>
        <p:nvSpPr>
          <p:cNvPr id="74759" name="Rectangle 5"/>
          <p:cNvSpPr>
            <a:spLocks noGrp="1" noChangeArrowheads="1"/>
          </p:cNvSpPr>
          <p:nvPr>
            <p:ph type="body" idx="1"/>
          </p:nvPr>
        </p:nvSpPr>
        <p:spPr>
          <a:xfrm>
            <a:off x="685800" y="4343400"/>
            <a:ext cx="5464175" cy="4092575"/>
          </a:xfrm>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15527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4</a:t>
            </a:fld>
            <a:endParaRPr lang="en-US"/>
          </a:p>
        </p:txBody>
      </p:sp>
    </p:spTree>
    <p:extLst>
      <p:ext uri="{BB962C8B-B14F-4D97-AF65-F5344CB8AC3E}">
        <p14:creationId xmlns:p14="http://schemas.microsoft.com/office/powerpoint/2010/main" val="1398010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5</a:t>
            </a:fld>
            <a:endParaRPr lang="en-US"/>
          </a:p>
        </p:txBody>
      </p:sp>
    </p:spTree>
    <p:extLst>
      <p:ext uri="{BB962C8B-B14F-4D97-AF65-F5344CB8AC3E}">
        <p14:creationId xmlns:p14="http://schemas.microsoft.com/office/powerpoint/2010/main" val="285227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6</a:t>
            </a:fld>
            <a:endParaRPr lang="en-US"/>
          </a:p>
        </p:txBody>
      </p:sp>
    </p:spTree>
    <p:extLst>
      <p:ext uri="{BB962C8B-B14F-4D97-AF65-F5344CB8AC3E}">
        <p14:creationId xmlns:p14="http://schemas.microsoft.com/office/powerpoint/2010/main" val="73746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61"/>
          <p:cNvSpPr>
            <a:spLocks noGrp="1" noRot="1" noChangeAspect="1" noTextEdit="1"/>
          </p:cNvSpPr>
          <p:nvPr>
            <p:ph type="sldImg"/>
          </p:nvPr>
        </p:nvSpPr>
        <p:spPr>
          <a:xfrm>
            <a:off x="384175" y="685800"/>
            <a:ext cx="6089650" cy="3429000"/>
          </a:xfrm>
        </p:spPr>
      </p:sp>
      <p:sp>
        <p:nvSpPr>
          <p:cNvPr id="113667" name="Shape 62"/>
          <p:cNvSpPr>
            <a:spLocks noGrp="1"/>
          </p:cNvSpPr>
          <p:nvPr>
            <p:ph type="body" sz="quarter" idx="1"/>
          </p:nvPr>
        </p:nvSpPr>
        <p:spPr>
          <a:ln/>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80000"/>
              </a:lnSpc>
              <a:spcBef>
                <a:spcPts val="1400"/>
              </a:spcBef>
            </a:pPr>
            <a:endParaRPr lang="en-US" altLang="en-US" sz="2400" dirty="0" smtClean="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598168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8</a:t>
            </a:fld>
            <a:endParaRPr lang="en-US"/>
          </a:p>
        </p:txBody>
      </p:sp>
    </p:spTree>
    <p:extLst>
      <p:ext uri="{BB962C8B-B14F-4D97-AF65-F5344CB8AC3E}">
        <p14:creationId xmlns:p14="http://schemas.microsoft.com/office/powerpoint/2010/main" val="155598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9</a:t>
            </a:fld>
            <a:endParaRPr lang="en-US"/>
          </a:p>
        </p:txBody>
      </p:sp>
    </p:spTree>
    <p:extLst>
      <p:ext uri="{BB962C8B-B14F-4D97-AF65-F5344CB8AC3E}">
        <p14:creationId xmlns:p14="http://schemas.microsoft.com/office/powerpoint/2010/main" val="2399504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Footnote goes here</a:t>
            </a:r>
            <a:endParaRPr lang="en-US"/>
          </a:p>
        </p:txBody>
      </p:sp>
      <p:sp>
        <p:nvSpPr>
          <p:cNvPr id="5" name="Slide Number Placeholder 4"/>
          <p:cNvSpPr>
            <a:spLocks noGrp="1"/>
          </p:cNvSpPr>
          <p:nvPr>
            <p:ph type="sldNum" sz="quarter" idx="11"/>
          </p:nvPr>
        </p:nvSpPr>
        <p:spPr/>
        <p:txBody>
          <a:bodyPr/>
          <a:lstStyle/>
          <a:p>
            <a:pPr>
              <a:defRPr/>
            </a:pPr>
            <a:fld id="{041AD25C-5F99-E04E-BABE-3E27D4CF4EB9}" type="slidenum">
              <a:rPr lang="en-US" smtClean="0"/>
              <a:pPr>
                <a:defRPr/>
              </a:pPr>
              <a:t>17</a:t>
            </a:fld>
            <a:endParaRPr lang="en-US"/>
          </a:p>
        </p:txBody>
      </p:sp>
    </p:spTree>
    <p:extLst>
      <p:ext uri="{BB962C8B-B14F-4D97-AF65-F5344CB8AC3E}">
        <p14:creationId xmlns:p14="http://schemas.microsoft.com/office/powerpoint/2010/main" val="1087926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419600" y="1583531"/>
            <a:ext cx="4343400" cy="990600"/>
          </a:xfrm>
        </p:spPr>
        <p:txBody>
          <a:bodyPr anchor="b"/>
          <a:lstStyle>
            <a:lvl1pPr algn="l">
              <a:lnSpc>
                <a:spcPct val="90000"/>
              </a:lnSpc>
              <a:defRPr sz="1800">
                <a:solidFill>
                  <a:schemeClr val="tx2">
                    <a:lumMod val="85000"/>
                    <a:lumOff val="15000"/>
                  </a:schemeClr>
                </a:solidFill>
              </a:defRPr>
            </a:lvl1pPr>
          </a:lstStyle>
          <a:p>
            <a:pPr lvl="0"/>
            <a:r>
              <a:rPr lang="en-US" noProof="0" smtClean="0"/>
              <a:t>Click to edit Master title style</a:t>
            </a:r>
            <a:endParaRPr lang="en-US" noProof="0" dirty="0" smtClean="0"/>
          </a:p>
        </p:txBody>
      </p:sp>
      <p:sp>
        <p:nvSpPr>
          <p:cNvPr id="18435" name="Rectangle 3"/>
          <p:cNvSpPr>
            <a:spLocks noGrp="1" noChangeArrowheads="1"/>
          </p:cNvSpPr>
          <p:nvPr>
            <p:ph type="subTitle" idx="1"/>
          </p:nvPr>
        </p:nvSpPr>
        <p:spPr>
          <a:xfrm>
            <a:off x="4419600" y="2650331"/>
            <a:ext cx="4343400" cy="1143000"/>
          </a:xfrm>
        </p:spPr>
        <p:txBody>
          <a:bodyPr/>
          <a:lstStyle>
            <a:lvl1pPr marL="0" indent="0">
              <a:buFontTx/>
              <a:buNone/>
              <a:defRPr sz="1300" b="1">
                <a:solidFill>
                  <a:schemeClr val="bg2">
                    <a:lumMod val="75000"/>
                  </a:schemeClr>
                </a:solidFill>
                <a:latin typeface="Arial"/>
                <a:cs typeface="Arial"/>
              </a:defRPr>
            </a:lvl1pPr>
          </a:lstStyle>
          <a:p>
            <a:pPr lvl="0"/>
            <a:r>
              <a:rPr lang="en-US" noProof="0" smtClean="0"/>
              <a:t>Click to edit Master subtitle style</a:t>
            </a:r>
            <a:endParaRPr lang="en-US" noProof="0" dirty="0" smtClean="0"/>
          </a:p>
        </p:txBody>
      </p:sp>
      <p:pic>
        <p:nvPicPr>
          <p:cNvPr id="2" name="Picture 1" descr="graphic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8731"/>
            <a:ext cx="9144000" cy="73634"/>
          </a:xfrm>
          <a:prstGeom prst="rect">
            <a:avLst/>
          </a:prstGeom>
        </p:spPr>
      </p:pic>
      <p:cxnSp>
        <p:nvCxnSpPr>
          <p:cNvPr id="10" name="Straight Connector 9"/>
          <p:cNvCxnSpPr/>
          <p:nvPr userDrawn="1"/>
        </p:nvCxnSpPr>
        <p:spPr>
          <a:xfrm>
            <a:off x="4267200" y="2269331"/>
            <a:ext cx="0" cy="685800"/>
          </a:xfrm>
          <a:prstGeom prst="line">
            <a:avLst/>
          </a:prstGeom>
          <a:ln>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IBM-Spectrum-Storage(horizontal).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0600" y="2269331"/>
            <a:ext cx="3069558" cy="651710"/>
          </a:xfrm>
          <a:prstGeom prst="rect">
            <a:avLst/>
          </a:prstGeom>
        </p:spPr>
      </p:pic>
      <p:pic>
        <p:nvPicPr>
          <p:cNvPr id="9" name="Picture 8" descr="IBM (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28924" y="4555331"/>
            <a:ext cx="634076" cy="235557"/>
          </a:xfrm>
          <a:prstGeom prst="rect">
            <a:avLst/>
          </a:prstGeom>
        </p:spPr>
      </p:pic>
    </p:spTree>
    <p:extLst>
      <p:ext uri="{BB962C8B-B14F-4D97-AF65-F5344CB8AC3E}">
        <p14:creationId xmlns:p14="http://schemas.microsoft.com/office/powerpoint/2010/main" val="12374429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ckup 2">
    <p:spTree>
      <p:nvGrpSpPr>
        <p:cNvPr id="1" name=""/>
        <p:cNvGrpSpPr/>
        <p:nvPr/>
      </p:nvGrpSpPr>
      <p:grpSpPr>
        <a:xfrm>
          <a:off x="0" y="0"/>
          <a:ext cx="0" cy="0"/>
          <a:chOff x="0" y="0"/>
          <a:chExt cx="0" cy="0"/>
        </a:xfrm>
      </p:grpSpPr>
      <p:pic>
        <p:nvPicPr>
          <p:cNvPr id="6" name="Picture 14" descr="Devices-Monitor-Laptop.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FEE196FA-0F89-9248-A5B0-9D89DB511114}" type="slidenum">
              <a:rPr lang="en-US"/>
              <a:pPr>
                <a:defRPr/>
              </a:pPr>
              <a:t>‹#›</a:t>
            </a:fld>
            <a:endParaRPr lang="en-US"/>
          </a:p>
        </p:txBody>
      </p:sp>
    </p:spTree>
    <p:extLst>
      <p:ext uri="{BB962C8B-B14F-4D97-AF65-F5344CB8AC3E}">
        <p14:creationId xmlns:p14="http://schemas.microsoft.com/office/powerpoint/2010/main" val="355222669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3">
    <p:spTree>
      <p:nvGrpSpPr>
        <p:cNvPr id="1" name=""/>
        <p:cNvGrpSpPr/>
        <p:nvPr/>
      </p:nvGrpSpPr>
      <p:grpSpPr>
        <a:xfrm>
          <a:off x="0" y="0"/>
          <a:ext cx="0" cy="0"/>
          <a:chOff x="0" y="0"/>
          <a:chExt cx="0" cy="0"/>
        </a:xfrm>
      </p:grpSpPr>
      <p:pic>
        <p:nvPicPr>
          <p:cNvPr id="6" name="Picture 14" descr="Devices-Monitor-Ipa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0667BF0-6048-A34A-AD44-5CECBF4DB805}" type="slidenum">
              <a:rPr lang="en-US"/>
              <a:pPr>
                <a:defRPr/>
              </a:pPr>
              <a:t>‹#›</a:t>
            </a:fld>
            <a:endParaRPr lang="en-US"/>
          </a:p>
        </p:txBody>
      </p:sp>
    </p:spTree>
    <p:extLst>
      <p:ext uri="{BB962C8B-B14F-4D97-AF65-F5344CB8AC3E}">
        <p14:creationId xmlns:p14="http://schemas.microsoft.com/office/powerpoint/2010/main" val="34022180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516731"/>
            <a:ext cx="8229600" cy="320675"/>
          </a:xfrm>
        </p:spPr>
        <p:txBody>
          <a:bodyPr/>
          <a:lstStyle/>
          <a:p>
            <a:r>
              <a:rPr lang="en-US" dirty="0" smtClean="0"/>
              <a:t>Thank you!</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a:p>
        </p:txBody>
      </p:sp>
      <p:pic>
        <p:nvPicPr>
          <p:cNvPr id="2" name="Picture 1" descr="IBM-Be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5715000" y="1429055"/>
            <a:ext cx="2833885" cy="2883085"/>
          </a:xfrm>
          <a:prstGeom prst="rect">
            <a:avLst/>
          </a:prstGeom>
        </p:spPr>
      </p:pic>
    </p:spTree>
    <p:extLst>
      <p:ext uri="{BB962C8B-B14F-4D97-AF65-F5344CB8AC3E}">
        <p14:creationId xmlns:p14="http://schemas.microsoft.com/office/powerpoint/2010/main" val="26152648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a:p>
        </p:txBody>
      </p:sp>
      <p:grpSp>
        <p:nvGrpSpPr>
          <p:cNvPr id="10" name="Group 9"/>
          <p:cNvGrpSpPr/>
          <p:nvPr userDrawn="1"/>
        </p:nvGrpSpPr>
        <p:grpSpPr>
          <a:xfrm>
            <a:off x="1419276" y="2269331"/>
            <a:ext cx="4976758" cy="685800"/>
            <a:chOff x="1419276" y="2269331"/>
            <a:chExt cx="4976758" cy="685800"/>
          </a:xfrm>
        </p:grpSpPr>
        <p:cxnSp>
          <p:nvCxnSpPr>
            <p:cNvPr id="7" name="Straight Connector 6"/>
            <p:cNvCxnSpPr/>
            <p:nvPr userDrawn="1"/>
          </p:nvCxnSpPr>
          <p:spPr>
            <a:xfrm>
              <a:off x="4695876" y="2269331"/>
              <a:ext cx="0" cy="685800"/>
            </a:xfrm>
            <a:prstGeom prst="line">
              <a:avLst/>
            </a:prstGeom>
            <a:ln>
              <a:solidFill>
                <a:schemeClr val="tx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IBM-Spectrum-Storage(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19276" y="2286376"/>
              <a:ext cx="3069558" cy="651710"/>
            </a:xfrm>
            <a:prstGeom prst="rect">
              <a:avLst/>
            </a:prstGeom>
          </p:spPr>
        </p:pic>
        <p:sp>
          <p:nvSpPr>
            <p:cNvPr id="2" name="TextBox 1"/>
            <p:cNvSpPr txBox="1"/>
            <p:nvPr userDrawn="1"/>
          </p:nvSpPr>
          <p:spPr>
            <a:xfrm>
              <a:off x="4800600" y="2401466"/>
              <a:ext cx="1595434" cy="400110"/>
            </a:xfrm>
            <a:prstGeom prst="rect">
              <a:avLst/>
            </a:prstGeom>
            <a:noFill/>
          </p:spPr>
          <p:txBody>
            <a:bodyPr wrap="none" rtlCol="0">
              <a:spAutoFit/>
            </a:bodyPr>
            <a:lstStyle/>
            <a:p>
              <a:r>
                <a:rPr lang="en-US" sz="2000" b="1" dirty="0" smtClean="0">
                  <a:solidFill>
                    <a:schemeClr val="accent1"/>
                  </a:solidFill>
                </a:rPr>
                <a:t>Questions?</a:t>
              </a:r>
              <a:endParaRPr lang="en-US" sz="2000" b="1" dirty="0">
                <a:solidFill>
                  <a:schemeClr val="accent1"/>
                </a:solidFill>
              </a:endParaRPr>
            </a:p>
          </p:txBody>
        </p:sp>
      </p:grpSp>
    </p:spTree>
    <p:extLst>
      <p:ext uri="{BB962C8B-B14F-4D97-AF65-F5344CB8AC3E}">
        <p14:creationId xmlns:p14="http://schemas.microsoft.com/office/powerpoint/2010/main" val="9032268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8458200" y="57203"/>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fld id="{9911EB0B-1E45-4B2A-8CBB-BD445B0ECDB9}" type="slidenum">
              <a:rPr lang="en-US" altLang="en-US">
                <a:solidFill>
                  <a:srgbClr val="262626"/>
                </a:solidFill>
              </a:rPr>
              <a:pPr/>
              <a:t>‹#›</a:t>
            </a:fld>
            <a:endParaRPr lang="en-US" altLang="en-US">
              <a:solidFill>
                <a:srgbClr val="262626"/>
              </a:solidFill>
            </a:endParaRPr>
          </a:p>
        </p:txBody>
      </p:sp>
      <p:sp>
        <p:nvSpPr>
          <p:cNvPr id="3" name="Shape 11"/>
          <p:cNvSpPr>
            <a:spLocks noGrp="1"/>
          </p:cNvSpPr>
          <p:nvPr>
            <p:ph type="sldNum" sz="quarter" idx="10"/>
          </p:nvPr>
        </p:nvSpPr>
        <p:spPr/>
        <p:txBody>
          <a:bodyPr/>
          <a:lstStyle>
            <a:lvl1pPr>
              <a:defRPr/>
            </a:lvl1pPr>
          </a:lstStyle>
          <a:p>
            <a:pPr>
              <a:defRPr/>
            </a:pPr>
            <a:fld id="{700D4ECB-7D19-4813-936E-29F1D53F5004}" type="slidenum">
              <a:rPr/>
              <a:pPr>
                <a:defRPr/>
              </a:pPr>
              <a:t>‹#›</a:t>
            </a:fld>
            <a:endParaRPr/>
          </a:p>
        </p:txBody>
      </p:sp>
    </p:spTree>
    <p:extLst>
      <p:ext uri="{BB962C8B-B14F-4D97-AF65-F5344CB8AC3E}">
        <p14:creationId xmlns:p14="http://schemas.microsoft.com/office/powerpoint/2010/main" val="1215847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Disclaimer</a:t>
            </a:r>
            <a:endParaRPr lang="en-US" dirty="0"/>
          </a:p>
        </p:txBody>
      </p:sp>
      <p:sp>
        <p:nvSpPr>
          <p:cNvPr id="10" name="Text Placeholder 9"/>
          <p:cNvSpPr>
            <a:spLocks noGrp="1"/>
          </p:cNvSpPr>
          <p:nvPr>
            <p:ph type="body" sz="quarter" idx="12" hasCustomPrompt="1"/>
          </p:nvPr>
        </p:nvSpPr>
        <p:spPr>
          <a:xfrm>
            <a:off x="228600" y="1201738"/>
            <a:ext cx="8458200" cy="1829593"/>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a:buNone/>
              <a:tabLst/>
              <a:defRPr sz="1100"/>
            </a:lvl2pPr>
            <a:lvl3pPr marL="914400" indent="0">
              <a:buNone/>
              <a:defRPr/>
            </a:lvl3pPr>
            <a:lvl4pPr marL="1371600" indent="0">
              <a:buNone/>
              <a:defRPr/>
            </a:lvl4pPr>
            <a:lvl5pPr marL="1828800" indent="0">
              <a:buNone/>
              <a:defRPr/>
            </a:lvl5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Quisque</a:t>
            </a:r>
            <a:r>
              <a:rPr lang="pt-BR" dirty="0" smtClean="0"/>
              <a:t> </a:t>
            </a:r>
            <a:r>
              <a:rPr lang="pt-BR" dirty="0" err="1" smtClean="0"/>
              <a:t>scelerisque</a:t>
            </a:r>
            <a:r>
              <a:rPr lang="pt-BR" dirty="0" smtClean="0"/>
              <a:t> </a:t>
            </a:r>
            <a:r>
              <a:rPr lang="pt-BR" dirty="0" err="1" smtClean="0"/>
              <a:t>iaculis</a:t>
            </a:r>
            <a:r>
              <a:rPr lang="pt-BR" dirty="0" smtClean="0"/>
              <a:t> </a:t>
            </a:r>
            <a:r>
              <a:rPr lang="pt-BR" dirty="0" err="1" smtClean="0"/>
              <a:t>aliquet</a:t>
            </a:r>
            <a:r>
              <a:rPr lang="pt-BR" dirty="0" smtClean="0"/>
              <a:t>. </a:t>
            </a:r>
            <a:r>
              <a:rPr lang="pt-BR" dirty="0" err="1" smtClean="0"/>
              <a:t>Maecenas</a:t>
            </a:r>
            <a:r>
              <a:rPr lang="pt-BR" dirty="0" smtClean="0"/>
              <a:t> </a:t>
            </a:r>
            <a:r>
              <a:rPr lang="pt-BR" dirty="0" err="1" smtClean="0"/>
              <a:t>finibus</a:t>
            </a:r>
            <a:r>
              <a:rPr lang="pt-BR" dirty="0" smtClean="0"/>
              <a:t> </a:t>
            </a:r>
            <a:r>
              <a:rPr lang="pt-BR" dirty="0" err="1" smtClean="0"/>
              <a:t>sit</a:t>
            </a:r>
            <a:r>
              <a:rPr lang="pt-BR" dirty="0" smtClean="0"/>
              <a:t> </a:t>
            </a:r>
            <a:r>
              <a:rPr lang="pt-BR" dirty="0" err="1" smtClean="0"/>
              <a:t>amet</a:t>
            </a:r>
            <a:r>
              <a:rPr lang="pt-BR" dirty="0" smtClean="0"/>
              <a:t> </a:t>
            </a:r>
            <a:r>
              <a:rPr lang="pt-BR" dirty="0" err="1" smtClean="0"/>
              <a:t>dolor</a:t>
            </a:r>
            <a:r>
              <a:rPr lang="pt-BR" dirty="0" smtClean="0"/>
              <a:t> eu </a:t>
            </a:r>
            <a:r>
              <a:rPr lang="pt-BR" dirty="0" err="1" smtClean="0"/>
              <a:t>volutpat</a:t>
            </a:r>
            <a:r>
              <a:rPr lang="pt-BR" dirty="0" smtClean="0"/>
              <a:t>. </a:t>
            </a:r>
            <a:r>
              <a:rPr lang="pt-BR" dirty="0" err="1" smtClean="0"/>
              <a:t>Curabitur</a:t>
            </a:r>
            <a:r>
              <a:rPr lang="pt-BR" dirty="0" smtClean="0"/>
              <a:t> </a:t>
            </a:r>
            <a:r>
              <a:rPr lang="pt-BR" dirty="0" err="1" smtClean="0"/>
              <a:t>condimentum</a:t>
            </a:r>
            <a:r>
              <a:rPr lang="pt-BR" dirty="0" smtClean="0"/>
              <a:t> libero id ipsum </a:t>
            </a:r>
            <a:r>
              <a:rPr lang="pt-BR" dirty="0" err="1" smtClean="0"/>
              <a:t>feugiat</a:t>
            </a:r>
            <a:r>
              <a:rPr lang="pt-BR" dirty="0" smtClean="0"/>
              <a:t> </a:t>
            </a:r>
            <a:r>
              <a:rPr lang="pt-BR" dirty="0" err="1" smtClean="0"/>
              <a:t>egestas</a:t>
            </a:r>
            <a:r>
              <a:rPr lang="pt-BR" dirty="0" smtClean="0"/>
              <a:t>. Nam tempus </a:t>
            </a:r>
            <a:r>
              <a:rPr lang="pt-BR" dirty="0" err="1" smtClean="0"/>
              <a:t>faucibus</a:t>
            </a:r>
            <a:r>
              <a:rPr lang="pt-BR" dirty="0" smtClean="0"/>
              <a:t> </a:t>
            </a:r>
            <a:r>
              <a:rPr lang="pt-BR" dirty="0" err="1" smtClean="0"/>
              <a:t>purus</a:t>
            </a:r>
            <a:r>
              <a:rPr lang="pt-BR" dirty="0" smtClean="0"/>
              <a:t>, </a:t>
            </a:r>
            <a:r>
              <a:rPr lang="pt-BR" dirty="0" err="1" smtClean="0"/>
              <a:t>dignissim</a:t>
            </a:r>
            <a:r>
              <a:rPr lang="pt-BR" dirty="0" smtClean="0"/>
              <a:t> </a:t>
            </a:r>
            <a:r>
              <a:rPr lang="pt-BR" dirty="0" err="1" smtClean="0"/>
              <a:t>egestas</a:t>
            </a:r>
            <a:r>
              <a:rPr lang="pt-BR" dirty="0" smtClean="0"/>
              <a:t> </a:t>
            </a:r>
            <a:r>
              <a:rPr lang="pt-BR" dirty="0" err="1" smtClean="0"/>
              <a:t>diam</a:t>
            </a:r>
            <a:r>
              <a:rPr lang="pt-BR" dirty="0" smtClean="0"/>
              <a:t> </a:t>
            </a:r>
            <a:r>
              <a:rPr lang="pt-BR" dirty="0" err="1" smtClean="0"/>
              <a:t>dictum</a:t>
            </a:r>
            <a:r>
              <a:rPr lang="pt-BR" dirty="0" smtClean="0"/>
              <a:t> </a:t>
            </a:r>
            <a:r>
              <a:rPr lang="pt-BR" dirty="0" err="1" smtClean="0"/>
              <a:t>pretium</a:t>
            </a:r>
            <a:r>
              <a:rPr lang="pt-BR" dirty="0" smtClean="0"/>
              <a:t>. </a:t>
            </a:r>
            <a:r>
              <a:rPr lang="pt-BR" dirty="0" err="1" smtClean="0"/>
              <a:t>Aenean</a:t>
            </a:r>
            <a:r>
              <a:rPr lang="pt-BR" dirty="0" smtClean="0"/>
              <a:t> gravida </a:t>
            </a:r>
            <a:r>
              <a:rPr lang="pt-BR" dirty="0" err="1" smtClean="0"/>
              <a:t>tortor</a:t>
            </a:r>
            <a:r>
              <a:rPr lang="pt-BR" dirty="0" smtClean="0"/>
              <a:t> </a:t>
            </a:r>
            <a:r>
              <a:rPr lang="pt-BR" dirty="0" err="1" smtClean="0"/>
              <a:t>sed</a:t>
            </a:r>
            <a:r>
              <a:rPr lang="pt-BR" dirty="0" smtClean="0"/>
              <a:t> </a:t>
            </a:r>
            <a:r>
              <a:rPr lang="pt-BR" dirty="0" err="1" smtClean="0"/>
              <a:t>enim</a:t>
            </a:r>
            <a:r>
              <a:rPr lang="pt-BR" dirty="0" smtClean="0"/>
              <a:t> </a:t>
            </a:r>
            <a:r>
              <a:rPr lang="pt-BR" dirty="0" err="1" smtClean="0"/>
              <a:t>pulvinar</a:t>
            </a:r>
            <a:r>
              <a:rPr lang="pt-BR" dirty="0" smtClean="0"/>
              <a:t>, </a:t>
            </a:r>
            <a:r>
              <a:rPr lang="pt-BR" dirty="0" err="1" smtClean="0"/>
              <a:t>nec</a:t>
            </a:r>
            <a:r>
              <a:rPr lang="pt-BR" dirty="0" smtClean="0"/>
              <a:t> </a:t>
            </a:r>
            <a:r>
              <a:rPr lang="pt-BR" dirty="0" err="1" smtClean="0"/>
              <a:t>accumsan</a:t>
            </a:r>
            <a:r>
              <a:rPr lang="pt-BR" dirty="0" smtClean="0"/>
              <a:t> mi </a:t>
            </a:r>
            <a:r>
              <a:rPr lang="pt-BR" dirty="0" err="1" smtClean="0"/>
              <a:t>euismod</a:t>
            </a:r>
            <a:r>
              <a:rPr lang="pt-BR" dirty="0" smtClean="0"/>
              <a:t>.</a:t>
            </a:r>
            <a:endParaRPr lang="en-US" dirty="0"/>
          </a:p>
        </p:txBody>
      </p:sp>
      <p:sp>
        <p:nvSpPr>
          <p:cNvPr id="14" name="Text Placeholder 9"/>
          <p:cNvSpPr>
            <a:spLocks noGrp="1"/>
          </p:cNvSpPr>
          <p:nvPr>
            <p:ph type="body" sz="quarter" idx="13" hasCustomPrompt="1"/>
          </p:nvPr>
        </p:nvSpPr>
        <p:spPr>
          <a:xfrm>
            <a:off x="228600" y="3336131"/>
            <a:ext cx="8458200" cy="1295400"/>
          </a:xfrm>
        </p:spPr>
        <p:txBody>
          <a:bodyPr/>
          <a:lstStyle>
            <a:lvl1pPr marL="0" indent="0">
              <a:buNone/>
              <a:defRPr sz="1100"/>
            </a:lvl1pPr>
            <a:lvl2pPr marL="346075" marR="0" indent="0" algn="l" defTabSz="914400" rtl="0" eaLnBrk="0" fontAlgn="base" latinLnBrk="0" hangingPunct="0">
              <a:lnSpc>
                <a:spcPct val="100000"/>
              </a:lnSpc>
              <a:spcBef>
                <a:spcPct val="20000"/>
              </a:spcBef>
              <a:spcAft>
                <a:spcPct val="0"/>
              </a:spcAft>
              <a:buClrTx/>
              <a:buSzTx/>
              <a:buFont typeface="Arial" charset="0"/>
              <a:buNone/>
              <a:tabLst/>
              <a:defRPr sz="1100"/>
            </a:lvl2pPr>
          </a:lstStyle>
          <a:p>
            <a:pPr lvl="0"/>
            <a:r>
              <a:rPr lang="pt-BR" dirty="0" err="1" smtClean="0"/>
              <a:t>Lorem</a:t>
            </a:r>
            <a:r>
              <a:rPr lang="pt-BR" dirty="0" smtClean="0"/>
              <a:t> ipsum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Quisque</a:t>
            </a:r>
            <a:r>
              <a:rPr lang="pt-BR" dirty="0" smtClean="0"/>
              <a:t> </a:t>
            </a:r>
            <a:r>
              <a:rPr lang="pt-BR" dirty="0" err="1" smtClean="0"/>
              <a:t>scelerisque</a:t>
            </a:r>
            <a:r>
              <a:rPr lang="pt-BR" dirty="0" smtClean="0"/>
              <a:t> </a:t>
            </a:r>
            <a:r>
              <a:rPr lang="pt-BR" dirty="0" err="1" smtClean="0"/>
              <a:t>iaculis</a:t>
            </a:r>
            <a:r>
              <a:rPr lang="pt-BR" dirty="0" smtClean="0"/>
              <a:t> </a:t>
            </a:r>
            <a:r>
              <a:rPr lang="pt-BR" dirty="0" err="1" smtClean="0"/>
              <a:t>aliquet</a:t>
            </a:r>
            <a:r>
              <a:rPr lang="pt-BR" dirty="0" smtClean="0"/>
              <a:t>. </a:t>
            </a:r>
            <a:r>
              <a:rPr lang="pt-BR" dirty="0" err="1" smtClean="0"/>
              <a:t>Maecenas</a:t>
            </a:r>
            <a:r>
              <a:rPr lang="pt-BR" dirty="0" smtClean="0"/>
              <a:t> </a:t>
            </a:r>
            <a:r>
              <a:rPr lang="pt-BR" dirty="0" err="1" smtClean="0"/>
              <a:t>finibus</a:t>
            </a:r>
            <a:r>
              <a:rPr lang="pt-BR" dirty="0" smtClean="0"/>
              <a:t> </a:t>
            </a:r>
            <a:r>
              <a:rPr lang="pt-BR" dirty="0" err="1" smtClean="0"/>
              <a:t>sit</a:t>
            </a:r>
            <a:r>
              <a:rPr lang="pt-BR" dirty="0" smtClean="0"/>
              <a:t> </a:t>
            </a:r>
            <a:r>
              <a:rPr lang="pt-BR" dirty="0" err="1" smtClean="0"/>
              <a:t>amet</a:t>
            </a:r>
            <a:r>
              <a:rPr lang="pt-BR" dirty="0" smtClean="0"/>
              <a:t> </a:t>
            </a:r>
            <a:r>
              <a:rPr lang="pt-BR" dirty="0" err="1" smtClean="0"/>
              <a:t>dolor</a:t>
            </a:r>
            <a:r>
              <a:rPr lang="pt-BR" dirty="0" smtClean="0"/>
              <a:t> eu </a:t>
            </a:r>
            <a:r>
              <a:rPr lang="pt-BR" dirty="0" err="1" smtClean="0"/>
              <a:t>volutpat</a:t>
            </a:r>
            <a:r>
              <a:rPr lang="pt-BR" dirty="0" smtClean="0"/>
              <a:t>. </a:t>
            </a:r>
            <a:r>
              <a:rPr lang="pt-BR" dirty="0" err="1" smtClean="0"/>
              <a:t>Curabitur</a:t>
            </a:r>
            <a:r>
              <a:rPr lang="pt-BR" dirty="0" smtClean="0"/>
              <a:t> </a:t>
            </a:r>
            <a:r>
              <a:rPr lang="pt-BR" dirty="0" err="1" smtClean="0"/>
              <a:t>condimentum</a:t>
            </a:r>
            <a:r>
              <a:rPr lang="pt-BR" dirty="0" smtClean="0"/>
              <a:t> libero id ipsum </a:t>
            </a:r>
            <a:r>
              <a:rPr lang="pt-BR" dirty="0" err="1" smtClean="0"/>
              <a:t>feugiat</a:t>
            </a:r>
            <a:r>
              <a:rPr lang="pt-BR" dirty="0" smtClean="0"/>
              <a:t> </a:t>
            </a:r>
            <a:r>
              <a:rPr lang="pt-BR" dirty="0" err="1" smtClean="0"/>
              <a:t>egestas</a:t>
            </a:r>
            <a:r>
              <a:rPr lang="pt-BR" dirty="0" smtClean="0"/>
              <a:t>. Nam tempus </a:t>
            </a:r>
            <a:r>
              <a:rPr lang="pt-BR" dirty="0" err="1" smtClean="0"/>
              <a:t>faucibus</a:t>
            </a:r>
            <a:r>
              <a:rPr lang="pt-BR" dirty="0" smtClean="0"/>
              <a:t> </a:t>
            </a:r>
            <a:r>
              <a:rPr lang="pt-BR" dirty="0" err="1" smtClean="0"/>
              <a:t>purus</a:t>
            </a:r>
            <a:r>
              <a:rPr lang="pt-BR" dirty="0" smtClean="0"/>
              <a:t>, </a:t>
            </a:r>
            <a:r>
              <a:rPr lang="pt-BR" dirty="0" err="1" smtClean="0"/>
              <a:t>dignissim</a:t>
            </a:r>
            <a:r>
              <a:rPr lang="pt-BR" dirty="0" smtClean="0"/>
              <a:t> </a:t>
            </a:r>
            <a:r>
              <a:rPr lang="pt-BR" dirty="0" err="1" smtClean="0"/>
              <a:t>egestas</a:t>
            </a:r>
            <a:r>
              <a:rPr lang="pt-BR" dirty="0" smtClean="0"/>
              <a:t> </a:t>
            </a:r>
            <a:r>
              <a:rPr lang="pt-BR" dirty="0" err="1" smtClean="0"/>
              <a:t>diam</a:t>
            </a:r>
            <a:r>
              <a:rPr lang="pt-BR" dirty="0" smtClean="0"/>
              <a:t> </a:t>
            </a:r>
            <a:r>
              <a:rPr lang="pt-BR" dirty="0" err="1" smtClean="0"/>
              <a:t>dictum</a:t>
            </a:r>
            <a:r>
              <a:rPr lang="pt-BR" dirty="0" smtClean="0"/>
              <a:t> </a:t>
            </a:r>
            <a:r>
              <a:rPr lang="pt-BR" dirty="0" err="1" smtClean="0"/>
              <a:t>pretium</a:t>
            </a:r>
            <a:r>
              <a:rPr lang="pt-BR" dirty="0" smtClean="0"/>
              <a:t>. </a:t>
            </a:r>
            <a:r>
              <a:rPr lang="pt-BR" dirty="0" err="1" smtClean="0"/>
              <a:t>Aenean</a:t>
            </a:r>
            <a:r>
              <a:rPr lang="pt-BR" dirty="0" smtClean="0"/>
              <a:t> gravida </a:t>
            </a:r>
            <a:r>
              <a:rPr lang="pt-BR" dirty="0" err="1" smtClean="0"/>
              <a:t>tortor</a:t>
            </a:r>
            <a:r>
              <a:rPr lang="pt-BR" dirty="0" smtClean="0"/>
              <a:t> </a:t>
            </a:r>
            <a:r>
              <a:rPr lang="pt-BR" dirty="0" err="1" smtClean="0"/>
              <a:t>sed</a:t>
            </a:r>
            <a:r>
              <a:rPr lang="pt-BR" dirty="0" smtClean="0"/>
              <a:t> </a:t>
            </a:r>
            <a:r>
              <a:rPr lang="pt-BR" dirty="0" err="1" smtClean="0"/>
              <a:t>enim</a:t>
            </a:r>
            <a:r>
              <a:rPr lang="pt-BR" dirty="0" smtClean="0"/>
              <a:t> </a:t>
            </a:r>
            <a:r>
              <a:rPr lang="pt-BR" dirty="0" err="1" smtClean="0"/>
              <a:t>pulvinar</a:t>
            </a:r>
            <a:r>
              <a:rPr lang="pt-BR" dirty="0" smtClean="0"/>
              <a:t>, </a:t>
            </a:r>
            <a:r>
              <a:rPr lang="pt-BR" dirty="0" err="1" smtClean="0"/>
              <a:t>nec</a:t>
            </a:r>
            <a:r>
              <a:rPr lang="pt-BR" dirty="0" smtClean="0"/>
              <a:t> </a:t>
            </a:r>
            <a:r>
              <a:rPr lang="pt-BR" dirty="0" err="1" smtClean="0"/>
              <a:t>accumsan</a:t>
            </a:r>
            <a:r>
              <a:rPr lang="pt-BR" dirty="0" smtClean="0"/>
              <a:t> mi </a:t>
            </a:r>
            <a:r>
              <a:rPr lang="pt-BR" dirty="0" err="1" smtClean="0"/>
              <a:t>euismod</a:t>
            </a:r>
            <a:endParaRPr lang="en-US" dirty="0"/>
          </a:p>
        </p:txBody>
      </p:sp>
      <p:sp>
        <p:nvSpPr>
          <p:cNvPr id="6" name="Slide Number Placeholder 2"/>
          <p:cNvSpPr>
            <a:spLocks noGrp="1"/>
          </p:cNvSpPr>
          <p:nvPr>
            <p:ph type="sldNum" sz="quarter" idx="14"/>
          </p:nvPr>
        </p:nvSpPr>
        <p:spPr/>
        <p:txBody>
          <a:bodyPr/>
          <a:lstStyle>
            <a:lvl1pPr>
              <a:defRPr smtClean="0"/>
            </a:lvl1pPr>
          </a:lstStyle>
          <a:p>
            <a:pPr>
              <a:defRPr/>
            </a:pPr>
            <a:fld id="{90DA2016-6BDF-5743-BFE5-D6D313656C75}" type="slidenum">
              <a:rPr lang="en-US"/>
              <a:pPr>
                <a:defRPr/>
              </a:pPr>
              <a:t>‹#›</a:t>
            </a:fld>
            <a:endParaRPr lang="en-US"/>
          </a:p>
        </p:txBody>
      </p:sp>
    </p:spTree>
    <p:extLst>
      <p:ext uri="{BB962C8B-B14F-4D97-AF65-F5344CB8AC3E}">
        <p14:creationId xmlns:p14="http://schemas.microsoft.com/office/powerpoint/2010/main" val="343126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lstStyle>
            <a:lvl1pPr algn="l">
              <a:buClr>
                <a:schemeClr val="accent1"/>
              </a:buClr>
              <a:defRPr sz="1600" spc="0"/>
            </a:lvl1pPr>
            <a:lvl2pPr algn="l">
              <a:defRPr sz="1400" spc="0"/>
            </a:lvl2pPr>
            <a:lvl3pPr algn="l">
              <a:defRPr sz="1200" spc="0"/>
            </a:lvl3pPr>
            <a:lvl4pPr algn="l">
              <a:defRPr sz="1200" spc="0"/>
            </a:lvl4pPr>
            <a:lvl5pPr algn="l">
              <a:defRPr sz="1200"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565D9BFC-BA2F-4B43-819E-7A2645BB21F4}" type="slidenum">
              <a:rPr lang="en-US"/>
              <a:pPr>
                <a:defRPr/>
              </a:pPr>
              <a:t>‹#›</a:t>
            </a:fld>
            <a:endParaRPr lang="en-US"/>
          </a:p>
        </p:txBody>
      </p:sp>
      <p:sp>
        <p:nvSpPr>
          <p:cNvPr id="6" name="Rectangle 2"/>
          <p:cNvSpPr>
            <a:spLocks noGrp="1" noChangeArrowheads="1"/>
          </p:cNvSpPr>
          <p:nvPr>
            <p:ph type="title"/>
          </p:nvPr>
        </p:nvSpPr>
        <p:spPr bwMode="auto">
          <a:xfrm>
            <a:off x="228600" y="516731"/>
            <a:ext cx="8915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9035945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ll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Hill 1 Statement</a:t>
            </a:r>
            <a:endParaRPr lang="en-US" dirty="0"/>
          </a:p>
        </p:txBody>
      </p:sp>
      <p:sp>
        <p:nvSpPr>
          <p:cNvPr id="3" name="Slide Number Placeholder 2"/>
          <p:cNvSpPr>
            <a:spLocks noGrp="1"/>
          </p:cNvSpPr>
          <p:nvPr>
            <p:ph type="sldNum" sz="quarter" idx="10"/>
          </p:nvPr>
        </p:nvSpPr>
        <p:spPr/>
        <p:txBody>
          <a:bodyPr/>
          <a:lstStyle/>
          <a:p>
            <a:pPr>
              <a:defRPr/>
            </a:pPr>
            <a:fld id="{7A7A9D5B-8C40-074F-9F1B-3EBBFCD8DE9C}" type="slidenum">
              <a:rPr lang="en-US" smtClean="0"/>
              <a:pPr>
                <a:defRPr/>
              </a:pPr>
              <a:t>‹#›</a:t>
            </a:fld>
            <a:endParaRPr lang="en-US"/>
          </a:p>
        </p:txBody>
      </p:sp>
      <p:sp>
        <p:nvSpPr>
          <p:cNvPr id="6" name="Text Placeholder 5"/>
          <p:cNvSpPr>
            <a:spLocks noGrp="1"/>
          </p:cNvSpPr>
          <p:nvPr>
            <p:ph type="body" sz="quarter" idx="12" hasCustomPrompt="1"/>
          </p:nvPr>
        </p:nvSpPr>
        <p:spPr>
          <a:xfrm>
            <a:off x="1524000" y="1201738"/>
            <a:ext cx="7162800" cy="762793"/>
          </a:xfrm>
        </p:spPr>
        <p:txBody>
          <a:bodyPr/>
          <a:lstStyle>
            <a:lvl1pPr marL="0" indent="0">
              <a:buNone/>
              <a:defRPr/>
            </a:lvl1pPr>
            <a:lvl2pPr marL="346075" indent="0">
              <a:buNone/>
              <a:defRPr/>
            </a:lvl2pPr>
            <a:lvl3pPr marL="914400" indent="0">
              <a:buNone/>
              <a:defRPr/>
            </a:lvl3pPr>
            <a:lvl4pPr marL="1371600" indent="0">
              <a:buNone/>
              <a:defRPr/>
            </a:lvl4pPr>
            <a:lvl5pPr marL="1828800" indent="0">
              <a:buNone/>
              <a:defRPr/>
            </a:lvl5pPr>
          </a:lstStyle>
          <a:p>
            <a:pPr lvl="0"/>
            <a:r>
              <a:rPr lang="en-US" dirty="0" smtClean="0"/>
              <a:t>Brad, a storage designer, wants to provide zero downtime data recovery by having mission-critical data at a secondary site, immediately available.</a:t>
            </a:r>
            <a:endParaRPr lang="en-US" dirty="0"/>
          </a:p>
        </p:txBody>
      </p:sp>
      <p:sp>
        <p:nvSpPr>
          <p:cNvPr id="9" name="Text Placeholder 8"/>
          <p:cNvSpPr>
            <a:spLocks noGrp="1"/>
          </p:cNvSpPr>
          <p:nvPr>
            <p:ph type="body" sz="quarter" idx="13" hasCustomPrompt="1"/>
          </p:nvPr>
        </p:nvSpPr>
        <p:spPr>
          <a:xfrm>
            <a:off x="1524000" y="2116138"/>
            <a:ext cx="7162800" cy="2133600"/>
          </a:xfrm>
        </p:spPr>
        <p:txBody>
          <a:bodyPr/>
          <a:lstStyle>
            <a:lvl1pPr marL="285750" indent="-285750">
              <a:buClr>
                <a:schemeClr val="accent1"/>
              </a:buClr>
              <a:buFont typeface="Arial"/>
              <a:buChar char="•"/>
              <a:defRPr sz="1200"/>
            </a:lvl1pPr>
          </a:lstStyle>
          <a:p>
            <a:pPr marL="285750" indent="-285750">
              <a:buClr>
                <a:schemeClr val="accent1"/>
              </a:buClr>
              <a:buFont typeface="Arial"/>
              <a:buChar char="•"/>
            </a:pPr>
            <a:r>
              <a:rPr lang="en-US" sz="1400" dirty="0" smtClean="0">
                <a:solidFill>
                  <a:schemeClr val="tx2">
                    <a:lumMod val="85000"/>
                    <a:lumOff val="15000"/>
                  </a:schemeClr>
                </a:solidFill>
              </a:rPr>
              <a:t>Configure and enable replication using a wizard </a:t>
            </a:r>
          </a:p>
          <a:p>
            <a:pPr marL="285750" indent="-285750">
              <a:buClr>
                <a:schemeClr val="accent1"/>
              </a:buClr>
              <a:buFont typeface="Arial"/>
              <a:buChar char="•"/>
            </a:pPr>
            <a:r>
              <a:rPr lang="en-US" sz="1400" dirty="0" smtClean="0">
                <a:solidFill>
                  <a:schemeClr val="tx2">
                    <a:lumMod val="85000"/>
                    <a:lumOff val="15000"/>
                  </a:schemeClr>
                </a:solidFill>
              </a:rPr>
              <a:t>Get advice on initial sync</a:t>
            </a:r>
          </a:p>
          <a:p>
            <a:pPr marL="285750" indent="-285750">
              <a:buClr>
                <a:schemeClr val="accent1"/>
              </a:buClr>
              <a:buFont typeface="Arial"/>
              <a:buChar char="•"/>
            </a:pPr>
            <a:r>
              <a:rPr lang="en-US" sz="1400" dirty="0" smtClean="0">
                <a:solidFill>
                  <a:schemeClr val="tx2">
                    <a:lumMod val="85000"/>
                    <a:lumOff val="15000"/>
                  </a:schemeClr>
                </a:solidFill>
              </a:rPr>
              <a:t>Monitor status for server pairs and clients</a:t>
            </a:r>
          </a:p>
          <a:p>
            <a:pPr marL="285750" indent="-285750">
              <a:buClr>
                <a:schemeClr val="accent1"/>
              </a:buClr>
              <a:buFont typeface="Arial"/>
              <a:buChar char="•"/>
            </a:pPr>
            <a:r>
              <a:rPr lang="en-US" sz="1400" dirty="0" smtClean="0">
                <a:solidFill>
                  <a:schemeClr val="tx2">
                    <a:lumMod val="85000"/>
                    <a:lumOff val="15000"/>
                  </a:schemeClr>
                </a:solidFill>
              </a:rPr>
              <a:t>Get status updates in daily reports</a:t>
            </a:r>
            <a:endParaRPr lang="en-US" sz="1400" dirty="0">
              <a:solidFill>
                <a:schemeClr val="tx2">
                  <a:lumMod val="85000"/>
                  <a:lumOff val="15000"/>
                </a:schemeClr>
              </a:solidFill>
            </a:endParaRPr>
          </a:p>
        </p:txBody>
      </p:sp>
      <p:pic>
        <p:nvPicPr>
          <p:cNvPr id="10" name="Picture 9" descr="hills-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1202531"/>
            <a:ext cx="797558" cy="642310"/>
          </a:xfrm>
          <a:prstGeom prst="rect">
            <a:avLst/>
          </a:prstGeom>
        </p:spPr>
      </p:pic>
    </p:spTree>
    <p:extLst>
      <p:ext uri="{BB962C8B-B14F-4D97-AF65-F5344CB8AC3E}">
        <p14:creationId xmlns:p14="http://schemas.microsoft.com/office/powerpoint/2010/main" val="5145290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62831"/>
            <a:ext cx="39624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050131"/>
            <a:ext cx="4343400" cy="2882900"/>
          </a:xfrm>
        </p:spPr>
        <p:txBody>
          <a:bodyPr/>
          <a:lstStyle>
            <a:lvl1pPr>
              <a:defRPr sz="1200">
                <a:solidFill>
                  <a:schemeClr val="tx2">
                    <a:lumMod val="85000"/>
                    <a:lumOff val="15000"/>
                  </a:schemeClr>
                </a:solidFill>
              </a:defRPr>
            </a:lvl1pPr>
            <a:lvl2pPr>
              <a:defRPr sz="1200">
                <a:solidFill>
                  <a:schemeClr val="tx2">
                    <a:lumMod val="85000"/>
                    <a:lumOff val="15000"/>
                  </a:schemeClr>
                </a:solidFill>
              </a:defRPr>
            </a:lvl2pPr>
            <a:lvl3pPr>
              <a:defRPr sz="1200">
                <a:solidFill>
                  <a:schemeClr val="tx2">
                    <a:lumMod val="85000"/>
                    <a:lumOff val="15000"/>
                  </a:schemeClr>
                </a:solidFill>
              </a:defRPr>
            </a:lvl3pPr>
            <a:lvl4pPr>
              <a:defRPr sz="1200">
                <a:solidFill>
                  <a:schemeClr val="tx2">
                    <a:lumMod val="85000"/>
                    <a:lumOff val="15000"/>
                  </a:schemeClr>
                </a:solidFill>
              </a:defRPr>
            </a:lvl4pPr>
            <a:lvl5pPr>
              <a:defRPr sz="1200">
                <a:solidFill>
                  <a:schemeClr val="tx2">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6C189AD2-0B42-5C46-A028-CA30B4331C9B}" type="slidenum">
              <a:rPr lang="en-US"/>
              <a:pPr>
                <a:defRPr/>
              </a:pPr>
              <a:t>‹#›</a:t>
            </a:fld>
            <a:endParaRPr lang="en-US"/>
          </a:p>
        </p:txBody>
      </p:sp>
      <p:sp>
        <p:nvSpPr>
          <p:cNvPr id="8" name="Rectangle 2"/>
          <p:cNvSpPr>
            <a:spLocks noGrp="1" noChangeArrowheads="1"/>
          </p:cNvSpPr>
          <p:nvPr>
            <p:ph type="title"/>
          </p:nvPr>
        </p:nvSpPr>
        <p:spPr bwMode="auto">
          <a:xfrm>
            <a:off x="228600" y="516731"/>
            <a:ext cx="82296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7717657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A5B917FB-7CD8-E040-A6A9-306C3590B9D0}" type="slidenum">
              <a:rPr lang="en-US"/>
              <a:pPr>
                <a:defRPr/>
              </a:pPr>
              <a:t>‹#›</a:t>
            </a:fld>
            <a:endParaRPr lang="en-US"/>
          </a:p>
        </p:txBody>
      </p:sp>
      <p:sp>
        <p:nvSpPr>
          <p:cNvPr id="6" name="Rectangle 2"/>
          <p:cNvSpPr>
            <a:spLocks noGrp="1" noChangeArrowheads="1"/>
          </p:cNvSpPr>
          <p:nvPr>
            <p:ph type="title"/>
          </p:nvPr>
        </p:nvSpPr>
        <p:spPr bwMode="auto">
          <a:xfrm>
            <a:off x="228600" y="516731"/>
            <a:ext cx="8915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25513932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arge Imag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DDB8C32-6207-B84D-A595-D4E5DA1A2E2C}" type="slidenum">
              <a:rPr lang="en-US"/>
              <a:pPr>
                <a:defRPr/>
              </a:pPr>
              <a:t>‹#›</a:t>
            </a:fld>
            <a:endParaRPr lang="en-US"/>
          </a:p>
        </p:txBody>
      </p:sp>
    </p:spTree>
    <p:extLst>
      <p:ext uri="{BB962C8B-B14F-4D97-AF65-F5344CB8AC3E}">
        <p14:creationId xmlns:p14="http://schemas.microsoft.com/office/powerpoint/2010/main" val="3442304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52400" y="134938"/>
            <a:ext cx="8763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Slide Number Placeholder 2"/>
          <p:cNvSpPr>
            <a:spLocks noGrp="1"/>
          </p:cNvSpPr>
          <p:nvPr>
            <p:ph type="sldNum" sz="quarter" idx="10"/>
          </p:nvPr>
        </p:nvSpPr>
        <p:spPr/>
        <p:txBody>
          <a:bodyPr/>
          <a:lstStyle>
            <a:lvl1pPr>
              <a:defRPr smtClean="0"/>
            </a:lvl1pPr>
          </a:lstStyle>
          <a:p>
            <a:pPr>
              <a:defRPr/>
            </a:pPr>
            <a:fld id="{02AE386A-D15B-E542-97BA-5068E01279C3}" type="slidenum">
              <a:rPr lang="en-US"/>
              <a:pPr>
                <a:defRPr/>
              </a:pPr>
              <a:t>‹#›</a:t>
            </a:fld>
            <a:endParaRPr lang="en-US"/>
          </a:p>
        </p:txBody>
      </p:sp>
    </p:spTree>
    <p:extLst>
      <p:ext uri="{BB962C8B-B14F-4D97-AF65-F5344CB8AC3E}">
        <p14:creationId xmlns:p14="http://schemas.microsoft.com/office/powerpoint/2010/main" val="168391366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ckup 1">
    <p:spTree>
      <p:nvGrpSpPr>
        <p:cNvPr id="1" name=""/>
        <p:cNvGrpSpPr/>
        <p:nvPr/>
      </p:nvGrpSpPr>
      <p:grpSpPr>
        <a:xfrm>
          <a:off x="0" y="0"/>
          <a:ext cx="0" cy="0"/>
          <a:chOff x="0" y="0"/>
          <a:chExt cx="0" cy="0"/>
        </a:xfrm>
      </p:grpSpPr>
      <p:pic>
        <p:nvPicPr>
          <p:cNvPr id="6" name="Picture 14" descr="Devices-Al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1202531"/>
            <a:ext cx="831215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p:txBody>
          <a:bodyPr/>
          <a:lstStyle>
            <a:lvl1pPr>
              <a:defRPr smtClean="0"/>
            </a:lvl1pPr>
          </a:lstStyle>
          <a:p>
            <a:pPr>
              <a:defRPr/>
            </a:pPr>
            <a:fld id="{B7B04FB8-0025-7C45-BEE3-F3405CEEAE69}" type="slidenum">
              <a:rPr lang="en-US"/>
              <a:pPr>
                <a:defRPr/>
              </a:pPr>
              <a:t>‹#›</a:t>
            </a:fld>
            <a:endParaRPr lang="en-US"/>
          </a:p>
        </p:txBody>
      </p:sp>
    </p:spTree>
    <p:extLst>
      <p:ext uri="{BB962C8B-B14F-4D97-AF65-F5344CB8AC3E}">
        <p14:creationId xmlns:p14="http://schemas.microsoft.com/office/powerpoint/2010/main" val="10542838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28600" y="516731"/>
            <a:ext cx="89154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17411" name="Rectangle 3"/>
          <p:cNvSpPr>
            <a:spLocks noGrp="1" noChangeArrowheads="1"/>
          </p:cNvSpPr>
          <p:nvPr>
            <p:ph type="body" idx="1"/>
          </p:nvPr>
        </p:nvSpPr>
        <p:spPr bwMode="auto">
          <a:xfrm>
            <a:off x="228600" y="1050131"/>
            <a:ext cx="8458200" cy="317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smtClean="0"/>
              <a:t>level</a:t>
            </a:r>
          </a:p>
          <a:p>
            <a:pPr lvl="3"/>
            <a:r>
              <a:rPr lang="en-US" dirty="0" smtClean="0"/>
              <a:t>Fourth</a:t>
            </a:r>
          </a:p>
          <a:p>
            <a:pPr lvl="4"/>
            <a:r>
              <a:rPr lang="en-US" dirty="0" smtClean="0"/>
              <a:t>Fifth</a:t>
            </a:r>
            <a:endParaRPr lang="en-US" dirty="0"/>
          </a:p>
        </p:txBody>
      </p:sp>
      <p:sp>
        <p:nvSpPr>
          <p:cNvPr id="17414" name="Rectangle 6"/>
          <p:cNvSpPr>
            <a:spLocks noGrp="1" noChangeArrowheads="1"/>
          </p:cNvSpPr>
          <p:nvPr>
            <p:ph type="sldNum" sz="quarter" idx="4"/>
          </p:nvPr>
        </p:nvSpPr>
        <p:spPr bwMode="auto">
          <a:xfrm>
            <a:off x="8659320" y="4892788"/>
            <a:ext cx="11060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ctr" anchorCtr="0" compatLnSpc="1">
            <a:prstTxWarp prst="textNoShape">
              <a:avLst/>
            </a:prstTxWarp>
            <a:spAutoFit/>
          </a:bodyPr>
          <a:lstStyle>
            <a:lvl1pPr algn="r" eaLnBrk="0" hangingPunct="0">
              <a:defRPr sz="700">
                <a:solidFill>
                  <a:schemeClr val="bg2">
                    <a:lumMod val="75000"/>
                  </a:schemeClr>
                </a:solidFill>
              </a:defRPr>
            </a:lvl1pPr>
          </a:lstStyle>
          <a:p>
            <a:pPr>
              <a:defRPr/>
            </a:pPr>
            <a:fld id="{7A7A9D5B-8C40-074F-9F1B-3EBBFCD8DE9C}" type="slidenum">
              <a:rPr lang="en-US" smtClean="0"/>
              <a:pPr>
                <a:defRPr/>
              </a:pPr>
              <a:t>‹#›</a:t>
            </a:fld>
            <a:endParaRPr lang="en-US" dirty="0"/>
          </a:p>
        </p:txBody>
      </p:sp>
      <p:sp>
        <p:nvSpPr>
          <p:cNvPr id="1033" name="Line 9"/>
          <p:cNvSpPr>
            <a:spLocks noChangeShapeType="1"/>
          </p:cNvSpPr>
          <p:nvPr/>
        </p:nvSpPr>
        <p:spPr bwMode="auto">
          <a:xfrm>
            <a:off x="228600" y="440531"/>
            <a:ext cx="8686800" cy="0"/>
          </a:xfrm>
          <a:prstGeom prst="line">
            <a:avLst/>
          </a:prstGeom>
          <a:noFill/>
          <a:ln w="9525">
            <a:solidFill>
              <a:srgbClr val="C7C8D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pic>
        <p:nvPicPr>
          <p:cNvPr id="10" name="Picture 9" descr="IBM-Spectrum-Storage(horizontal).eps"/>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8600" y="107335"/>
            <a:ext cx="1075862" cy="228421"/>
          </a:xfrm>
          <a:prstGeom prst="rect">
            <a:avLst/>
          </a:prstGeom>
        </p:spPr>
      </p:pic>
      <p:pic>
        <p:nvPicPr>
          <p:cNvPr id="2" name="Picture 1" descr="IBM (R).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482317" y="195398"/>
            <a:ext cx="433083" cy="160888"/>
          </a:xfrm>
          <a:prstGeom prst="rect">
            <a:avLst/>
          </a:prstGeom>
        </p:spPr>
      </p:pic>
    </p:spTree>
  </p:cSld>
  <p:clrMap bg1="lt1" tx1="dk1" bg2="lt2" tx2="dk2" accent1="accent1" accent2="accent2" accent3="accent3" accent4="accent4" accent5="accent5" accent6="accent6" hlink="hlink" folHlink="folHlink"/>
  <p:sldLayoutIdLst>
    <p:sldLayoutId id="2147483980" r:id="rId1"/>
    <p:sldLayoutId id="2147483981" r:id="rId2"/>
    <p:sldLayoutId id="2147483969" r:id="rId3"/>
    <p:sldLayoutId id="2147483987" r:id="rId4"/>
    <p:sldLayoutId id="2147483970" r:id="rId5"/>
    <p:sldLayoutId id="2147483972" r:id="rId6"/>
    <p:sldLayoutId id="2147483973" r:id="rId7"/>
    <p:sldLayoutId id="2147483983" r:id="rId8"/>
    <p:sldLayoutId id="2147483984" r:id="rId9"/>
    <p:sldLayoutId id="2147483985" r:id="rId10"/>
    <p:sldLayoutId id="2147483986" r:id="rId11"/>
    <p:sldLayoutId id="2147483990" r:id="rId12"/>
    <p:sldLayoutId id="2147483989" r:id="rId13"/>
    <p:sldLayoutId id="2147483991" r:id="rId14"/>
  </p:sldLayoutIdLst>
  <p:transition>
    <p:fade/>
  </p:transition>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000" b="1" spc="-30" baseline="0">
          <a:solidFill>
            <a:srgbClr val="262626"/>
          </a:solidFill>
          <a:latin typeface="+mj-lt"/>
          <a:ea typeface="+mj-ea"/>
          <a:cs typeface="ＭＳ Ｐゴシック" charset="0"/>
        </a:defRPr>
      </a:lvl1pPr>
      <a:lvl2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2pPr>
      <a:lvl3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3pPr>
      <a:lvl4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4pPr>
      <a:lvl5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rgbClr val="004266"/>
          </a:solidFill>
          <a:latin typeface="Arial" charset="0"/>
          <a:ea typeface="ＭＳ Ｐゴシック" charset="0"/>
        </a:defRPr>
      </a:lvl6pPr>
      <a:lvl7pPr marL="914400" algn="l" rtl="0" eaLnBrk="1" fontAlgn="base" hangingPunct="1">
        <a:spcBef>
          <a:spcPct val="0"/>
        </a:spcBef>
        <a:spcAft>
          <a:spcPct val="0"/>
        </a:spcAft>
        <a:defRPr sz="2800" b="1">
          <a:solidFill>
            <a:srgbClr val="004266"/>
          </a:solidFill>
          <a:latin typeface="Arial" charset="0"/>
          <a:ea typeface="ＭＳ Ｐゴシック" charset="0"/>
        </a:defRPr>
      </a:lvl7pPr>
      <a:lvl8pPr marL="1371600" algn="l" rtl="0" eaLnBrk="1" fontAlgn="base" hangingPunct="1">
        <a:spcBef>
          <a:spcPct val="0"/>
        </a:spcBef>
        <a:spcAft>
          <a:spcPct val="0"/>
        </a:spcAft>
        <a:defRPr sz="2800" b="1">
          <a:solidFill>
            <a:srgbClr val="004266"/>
          </a:solidFill>
          <a:latin typeface="Arial" charset="0"/>
          <a:ea typeface="ＭＳ Ｐゴシック" charset="0"/>
        </a:defRPr>
      </a:lvl8pPr>
      <a:lvl9pPr marL="1828800" algn="l" rtl="0" eaLnBrk="1" fontAlgn="base" hangingPunct="1">
        <a:spcBef>
          <a:spcPct val="0"/>
        </a:spcBef>
        <a:spcAft>
          <a:spcPct val="0"/>
        </a:spcAft>
        <a:defRPr sz="2800" b="1">
          <a:solidFill>
            <a:srgbClr val="004266"/>
          </a:solidFill>
          <a:latin typeface="Arial" charset="0"/>
          <a:ea typeface="ＭＳ Ｐゴシック" charset="0"/>
        </a:defRPr>
      </a:lvl9pPr>
    </p:titleStyle>
    <p:bodyStyle>
      <a:lvl1pPr marL="169863" indent="-169863" algn="l" rtl="0" eaLnBrk="1" fontAlgn="base" hangingPunct="1">
        <a:spcBef>
          <a:spcPct val="20000"/>
        </a:spcBef>
        <a:spcAft>
          <a:spcPct val="0"/>
        </a:spcAft>
        <a:buClr>
          <a:schemeClr val="accent1"/>
        </a:buClr>
        <a:buChar char="•"/>
        <a:defRPr sz="1600">
          <a:solidFill>
            <a:srgbClr val="262626"/>
          </a:solidFill>
          <a:latin typeface="+mn-lt"/>
          <a:ea typeface="+mn-ea"/>
          <a:cs typeface="ＭＳ Ｐゴシック" charset="0"/>
        </a:defRPr>
      </a:lvl1pPr>
      <a:lvl2pPr marL="400050" indent="-169863" algn="l" rtl="0" eaLnBrk="1" fontAlgn="base" hangingPunct="1">
        <a:spcBef>
          <a:spcPct val="20000"/>
        </a:spcBef>
        <a:spcAft>
          <a:spcPct val="0"/>
        </a:spcAft>
        <a:buFont typeface="Arial" charset="0"/>
        <a:buChar char="–"/>
        <a:defRPr sz="1400">
          <a:solidFill>
            <a:srgbClr val="262626"/>
          </a:solidFill>
          <a:latin typeface="+mn-lt"/>
          <a:ea typeface="+mn-ea"/>
        </a:defRPr>
      </a:lvl2pPr>
      <a:lvl3pPr marL="630238" indent="-169863" algn="l" rtl="0" eaLnBrk="1" fontAlgn="base" hangingPunct="1">
        <a:spcBef>
          <a:spcPct val="20000"/>
        </a:spcBef>
        <a:spcAft>
          <a:spcPct val="0"/>
        </a:spcAft>
        <a:buFont typeface="Courier New"/>
        <a:buChar char="o"/>
        <a:defRPr sz="1200">
          <a:solidFill>
            <a:schemeClr val="tx1"/>
          </a:solidFill>
          <a:latin typeface="+mn-lt"/>
          <a:ea typeface="+mn-ea"/>
        </a:defRPr>
      </a:lvl3pPr>
      <a:lvl4pPr marL="857250" indent="-168275" algn="l" rtl="0" eaLnBrk="1" fontAlgn="base" hangingPunct="1">
        <a:spcBef>
          <a:spcPct val="20000"/>
        </a:spcBef>
        <a:spcAft>
          <a:spcPct val="0"/>
        </a:spcAft>
        <a:buChar char="–"/>
        <a:defRPr sz="1200">
          <a:solidFill>
            <a:schemeClr val="tx1"/>
          </a:solidFill>
          <a:latin typeface="+mn-lt"/>
          <a:ea typeface="+mn-ea"/>
        </a:defRPr>
      </a:lvl4pPr>
      <a:lvl5pPr marL="1087438" indent="-176213"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ws.amazon.com/ec2/sla/" TargetMode="External"/><Relationship Id="rId2" Type="http://schemas.openxmlformats.org/officeDocument/2006/relationships/hyperlink" Target="https://aws.amazon.com/ebs/details/#elasticvolum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edbooks.ibm.com/redpapers/pdfs/redp5410.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bm.com/support/knowledgecenter/en/STXKQY_4.2.1/com.ibm.spectrum.scale.v4r21.doc/bl1ins_openstackusecase.htm" TargetMode="External"/><Relationship Id="rId5" Type="http://schemas.openxmlformats.org/officeDocument/2006/relationships/hyperlink" Target="http://www.redbooks.ibm.com/abstracts/redp5113.html" TargetMode="External"/><Relationship Id="rId4" Type="http://schemas.openxmlformats.org/officeDocument/2006/relationships/hyperlink" Target="http://www.redbooks.ibm.com/redpapers/pdfs/redp533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451research.com/images/Marketing/press_releases/10.24.16_OpenStack_Pulse_PR_Final.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itworldcanada.com/article/application-container-market-small-but-mighty-451-research-says/38991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github.ibm.com/almaden-containers/ubiquity"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github.ibm.com/almaden-containers/ubiquity-k8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png"/><Relationship Id="rId7" Type="http://schemas.openxmlformats.org/officeDocument/2006/relationships/image" Target="../media/image32.tiff"/><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tiff"/><Relationship Id="rId5" Type="http://schemas.openxmlformats.org/officeDocument/2006/relationships/image" Target="../media/image30.tiff"/><Relationship Id="rId10" Type="http://schemas.openxmlformats.org/officeDocument/2006/relationships/image" Target="../media/image35.tiff"/><Relationship Id="rId4" Type="http://schemas.openxmlformats.org/officeDocument/2006/relationships/image" Target="../media/image29.png"/><Relationship Id="rId9" Type="http://schemas.openxmlformats.org/officeDocument/2006/relationships/image" Target="../media/image34.tiff"/></Relationships>
</file>

<file path=ppt/slides/_rels/slide28.xml.rels><?xml version="1.0" encoding="UTF-8" standalone="yes"?>
<Relationships xmlns="http://schemas.openxmlformats.org/package/2006/relationships"><Relationship Id="rId8" Type="http://schemas.openxmlformats.org/officeDocument/2006/relationships/image" Target="../media/image41.tiff"/><Relationship Id="rId3" Type="http://schemas.openxmlformats.org/officeDocument/2006/relationships/image" Target="../media/image31.png"/><Relationship Id="rId7" Type="http://schemas.openxmlformats.org/officeDocument/2006/relationships/image" Target="../media/image40.tif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hyperlink" Target="http://www.nextplatform.com/2015/03/23/hpc-schedulers-snap-to-docker/"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www.linkedin.com/pulse/ibm-spectrum-scale-makes-news-japan-smita-raut"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bm.com/support/knowledgecenter/SS6NHC/com.ibm.swg.im.dashdb.doc/admin/local_filesystem.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redbooks.ibm.com/redpapers/pdfs/redp5214.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anastudios.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networkworld.com/article/3091083/cloud-computing/microsoft-could-overtake-amazon-in-the-cloud-morgan-stanley-survey-find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442526" y="2025181"/>
            <a:ext cx="4343400" cy="990600"/>
          </a:xfrm>
        </p:spPr>
        <p:txBody>
          <a:bodyPr/>
          <a:lstStyle/>
          <a:p>
            <a:r>
              <a:rPr lang="en-US" dirty="0" smtClean="0"/>
              <a:t>Spectrum Scale and Virtualization</a:t>
            </a:r>
            <a:br>
              <a:rPr lang="en-US" dirty="0" smtClean="0"/>
            </a:br>
            <a:r>
              <a:rPr lang="en-US" dirty="0" smtClean="0"/>
              <a:t>Discussion April 5 2017</a:t>
            </a:r>
            <a:r>
              <a:rPr lang="en-US" dirty="0" smtClean="0"/>
              <a:t/>
            </a:r>
            <a:br>
              <a:rPr lang="en-US" dirty="0" smtClean="0"/>
            </a:br>
            <a:endParaRPr lang="en-US" dirty="0"/>
          </a:p>
        </p:txBody>
      </p:sp>
      <p:sp>
        <p:nvSpPr>
          <p:cNvPr id="4" name="Rectangle 3"/>
          <p:cNvSpPr/>
          <p:nvPr/>
        </p:nvSpPr>
        <p:spPr>
          <a:xfrm>
            <a:off x="8366760" y="150223"/>
            <a:ext cx="607423" cy="248194"/>
          </a:xfrm>
          <a:prstGeom prst="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6"/>
          <p:cNvSpPr txBox="1">
            <a:spLocks/>
          </p:cNvSpPr>
          <p:nvPr/>
        </p:nvSpPr>
        <p:spPr bwMode="auto">
          <a:xfrm>
            <a:off x="4431450" y="2258816"/>
            <a:ext cx="6261770" cy="75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rtl="0" eaLnBrk="1" fontAlgn="base" hangingPunct="1">
              <a:lnSpc>
                <a:spcPct val="90000"/>
              </a:lnSpc>
              <a:spcBef>
                <a:spcPct val="0"/>
              </a:spcBef>
              <a:spcAft>
                <a:spcPct val="0"/>
              </a:spcAft>
              <a:defRPr sz="1800" b="1" spc="-30" baseline="0">
                <a:solidFill>
                  <a:schemeClr val="tx2">
                    <a:lumMod val="85000"/>
                    <a:lumOff val="15000"/>
                  </a:schemeClr>
                </a:solidFill>
                <a:latin typeface="+mj-lt"/>
                <a:ea typeface="+mj-ea"/>
                <a:cs typeface="ＭＳ Ｐゴシック" charset="0"/>
              </a:defRPr>
            </a:lvl1pPr>
            <a:lvl2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2pPr>
            <a:lvl3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3pPr>
            <a:lvl4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4pPr>
            <a:lvl5pPr algn="l" rtl="0" eaLnBrk="1" fontAlgn="base" hangingPunct="1">
              <a:spcBef>
                <a:spcPct val="0"/>
              </a:spcBef>
              <a:spcAft>
                <a:spcPct val="0"/>
              </a:spcAft>
              <a:defRPr sz="2000" b="1">
                <a:solidFill>
                  <a:srgbClr val="262626"/>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800" b="1">
                <a:solidFill>
                  <a:srgbClr val="004266"/>
                </a:solidFill>
                <a:latin typeface="Arial" charset="0"/>
                <a:ea typeface="ＭＳ Ｐゴシック" charset="0"/>
              </a:defRPr>
            </a:lvl6pPr>
            <a:lvl7pPr marL="914400" algn="l" rtl="0" eaLnBrk="1" fontAlgn="base" hangingPunct="1">
              <a:spcBef>
                <a:spcPct val="0"/>
              </a:spcBef>
              <a:spcAft>
                <a:spcPct val="0"/>
              </a:spcAft>
              <a:defRPr sz="2800" b="1">
                <a:solidFill>
                  <a:srgbClr val="004266"/>
                </a:solidFill>
                <a:latin typeface="Arial" charset="0"/>
                <a:ea typeface="ＭＳ Ｐゴシック" charset="0"/>
              </a:defRPr>
            </a:lvl7pPr>
            <a:lvl8pPr marL="1371600" algn="l" rtl="0" eaLnBrk="1" fontAlgn="base" hangingPunct="1">
              <a:spcBef>
                <a:spcPct val="0"/>
              </a:spcBef>
              <a:spcAft>
                <a:spcPct val="0"/>
              </a:spcAft>
              <a:defRPr sz="2800" b="1">
                <a:solidFill>
                  <a:srgbClr val="004266"/>
                </a:solidFill>
                <a:latin typeface="Arial" charset="0"/>
                <a:ea typeface="ＭＳ Ｐゴシック" charset="0"/>
              </a:defRPr>
            </a:lvl8pPr>
            <a:lvl9pPr marL="1828800" algn="l" rtl="0" eaLnBrk="1" fontAlgn="base" hangingPunct="1">
              <a:spcBef>
                <a:spcPct val="0"/>
              </a:spcBef>
              <a:spcAft>
                <a:spcPct val="0"/>
              </a:spcAft>
              <a:defRPr sz="2800" b="1">
                <a:solidFill>
                  <a:srgbClr val="004266"/>
                </a:solidFill>
                <a:latin typeface="Arial" charset="0"/>
                <a:ea typeface="ＭＳ Ｐゴシック" charset="0"/>
              </a:defRPr>
            </a:lvl9pPr>
          </a:lstStyle>
          <a:p>
            <a:r>
              <a:rPr lang="en-US" sz="1400" kern="0" dirty="0" smtClean="0"/>
              <a:t>John </a:t>
            </a:r>
            <a:r>
              <a:rPr lang="en-US" sz="1400" kern="0" dirty="0" smtClean="0"/>
              <a:t>Lewars, Spectrum Scale Cloud and </a:t>
            </a:r>
            <a:r>
              <a:rPr lang="en-US" sz="1400" kern="0" smtClean="0"/>
              <a:t>Object Team</a:t>
            </a:r>
            <a:endParaRPr lang="en-US" kern="0" dirty="0"/>
          </a:p>
        </p:txBody>
      </p:sp>
      <p:sp>
        <p:nvSpPr>
          <p:cNvPr id="2" name="TextBox 1"/>
          <p:cNvSpPr txBox="1"/>
          <p:nvPr/>
        </p:nvSpPr>
        <p:spPr>
          <a:xfrm>
            <a:off x="1416908" y="3459892"/>
            <a:ext cx="6557319" cy="369332"/>
          </a:xfrm>
          <a:prstGeom prst="rect">
            <a:avLst/>
          </a:prstGeom>
          <a:noFill/>
        </p:spPr>
        <p:txBody>
          <a:bodyPr wrap="square" rtlCol="0">
            <a:spAutoFit/>
          </a:bodyPr>
          <a:lstStyle/>
          <a:p>
            <a:r>
              <a:rPr lang="en-US" dirty="0" smtClean="0"/>
              <a:t>This is intended to be a dialogue to seek your input.</a:t>
            </a:r>
            <a:endParaRPr lang="en-US" dirty="0"/>
          </a:p>
        </p:txBody>
      </p:sp>
    </p:spTree>
    <p:extLst>
      <p:ext uri="{BB962C8B-B14F-4D97-AF65-F5344CB8AC3E}">
        <p14:creationId xmlns:p14="http://schemas.microsoft.com/office/powerpoint/2010/main" val="18800281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2709" y="1182030"/>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
        <p:nvSpPr>
          <p:cNvPr id="4" name="Can 3"/>
          <p:cNvSpPr/>
          <p:nvPr/>
        </p:nvSpPr>
        <p:spPr>
          <a:xfrm>
            <a:off x="7886914" y="423602"/>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EBS</a:t>
            </a:r>
            <a:br>
              <a:rPr lang="en-US" sz="1200" dirty="0" smtClean="0">
                <a:solidFill>
                  <a:schemeClr val="tx1"/>
                </a:solidFill>
              </a:rPr>
            </a:br>
            <a:r>
              <a:rPr lang="en-US" sz="1200" dirty="0" smtClean="0">
                <a:solidFill>
                  <a:schemeClr val="tx1"/>
                </a:solidFill>
              </a:rPr>
              <a:t>volume</a:t>
            </a:r>
            <a:endParaRPr lang="en-US" sz="1200" dirty="0">
              <a:solidFill>
                <a:schemeClr val="tx1"/>
              </a:solidFill>
            </a:endParaRPr>
          </a:p>
        </p:txBody>
      </p:sp>
      <p:sp>
        <p:nvSpPr>
          <p:cNvPr id="5" name="Can 4"/>
          <p:cNvSpPr/>
          <p:nvPr/>
        </p:nvSpPr>
        <p:spPr>
          <a:xfrm>
            <a:off x="7886914" y="2016659"/>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EBS</a:t>
            </a:r>
            <a:br>
              <a:rPr lang="en-US" sz="1200" dirty="0">
                <a:solidFill>
                  <a:schemeClr val="tx1"/>
                </a:solidFill>
              </a:rPr>
            </a:br>
            <a:r>
              <a:rPr lang="en-US" sz="1200" dirty="0">
                <a:solidFill>
                  <a:schemeClr val="tx1"/>
                </a:solidFill>
              </a:rPr>
              <a:t>volume</a:t>
            </a:r>
            <a:endParaRPr lang="en-US" sz="1200" dirty="0">
              <a:solidFill>
                <a:schemeClr val="tx1"/>
              </a:solidFill>
            </a:endParaRPr>
          </a:p>
        </p:txBody>
      </p:sp>
      <p:sp>
        <p:nvSpPr>
          <p:cNvPr id="6" name="TextBox 5"/>
          <p:cNvSpPr txBox="1"/>
          <p:nvPr/>
        </p:nvSpPr>
        <p:spPr>
          <a:xfrm>
            <a:off x="7726651" y="1296408"/>
            <a:ext cx="1071918" cy="369332"/>
          </a:xfrm>
          <a:prstGeom prst="rect">
            <a:avLst/>
          </a:prstGeom>
          <a:noFill/>
        </p:spPr>
        <p:txBody>
          <a:bodyPr wrap="square" rtlCol="0">
            <a:spAutoFit/>
          </a:bodyPr>
          <a:lstStyle/>
          <a:p>
            <a:pPr algn="ctr"/>
            <a:r>
              <a:rPr lang="en-US" dirty="0" smtClean="0"/>
              <a:t>[. . . </a:t>
            </a:r>
            <a:r>
              <a:rPr lang="en-US" dirty="0"/>
              <a:t>]</a:t>
            </a:r>
          </a:p>
        </p:txBody>
      </p:sp>
      <p:cxnSp>
        <p:nvCxnSpPr>
          <p:cNvPr id="10" name="Straight Arrow Connector 9"/>
          <p:cNvCxnSpPr>
            <a:endCxn id="4" idx="2"/>
          </p:cNvCxnSpPr>
          <p:nvPr/>
        </p:nvCxnSpPr>
        <p:spPr>
          <a:xfrm flipV="1">
            <a:off x="6820116" y="718877"/>
            <a:ext cx="1066798" cy="64619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2"/>
          </p:cNvCxnSpPr>
          <p:nvPr/>
        </p:nvCxnSpPr>
        <p:spPr>
          <a:xfrm>
            <a:off x="6820116" y="1627019"/>
            <a:ext cx="1066798" cy="684915"/>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3"/>
          </p:cNvCxnSpPr>
          <p:nvPr/>
        </p:nvCxnSpPr>
        <p:spPr>
          <a:xfrm flipV="1">
            <a:off x="6844064" y="1500378"/>
            <a:ext cx="1101517" cy="166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Left Brace 18"/>
          <p:cNvSpPr/>
          <p:nvPr/>
        </p:nvSpPr>
        <p:spPr>
          <a:xfrm rot="5400000">
            <a:off x="7242568" y="2459023"/>
            <a:ext cx="183070" cy="1027978"/>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9"/>
          <p:cNvSpPr>
            <a:spLocks noGrp="1"/>
          </p:cNvSpPr>
          <p:nvPr>
            <p:ph type="title"/>
          </p:nvPr>
        </p:nvSpPr>
        <p:spPr>
          <a:xfrm>
            <a:off x="408710" y="103398"/>
            <a:ext cx="8915400" cy="352425"/>
          </a:xfrm>
        </p:spPr>
        <p:txBody>
          <a:bodyPr/>
          <a:lstStyle/>
          <a:p>
            <a:pPr algn="ctr"/>
            <a:r>
              <a:rPr lang="en-US" dirty="0" smtClean="0"/>
              <a:t>AWS Spectrum Scale Using EC2 Instances Backed by EBS</a:t>
            </a:r>
            <a:br>
              <a:rPr lang="en-US" dirty="0" smtClean="0"/>
            </a:br>
            <a:endParaRPr lang="en-US" dirty="0"/>
          </a:p>
        </p:txBody>
      </p:sp>
      <p:sp>
        <p:nvSpPr>
          <p:cNvPr id="38" name="Rectangle 37"/>
          <p:cNvSpPr/>
          <p:nvPr/>
        </p:nvSpPr>
        <p:spPr>
          <a:xfrm>
            <a:off x="4712709" y="3606576"/>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p>
          <a:p>
            <a:pPr algn="ctr"/>
            <a:r>
              <a:rPr lang="en-US" dirty="0" smtClean="0">
                <a:solidFill>
                  <a:srgbClr val="002060"/>
                </a:solidFill>
              </a:rPr>
              <a:t>(NSD Server)</a:t>
            </a:r>
            <a:endParaRPr lang="en-US" dirty="0">
              <a:solidFill>
                <a:srgbClr val="002060"/>
              </a:solidFill>
            </a:endParaRPr>
          </a:p>
        </p:txBody>
      </p:sp>
      <p:sp>
        <p:nvSpPr>
          <p:cNvPr id="39" name="Can 38"/>
          <p:cNvSpPr/>
          <p:nvPr/>
        </p:nvSpPr>
        <p:spPr>
          <a:xfrm>
            <a:off x="7886914" y="2848148"/>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EBS</a:t>
            </a:r>
            <a:br>
              <a:rPr lang="en-US" sz="1200" dirty="0" smtClean="0">
                <a:solidFill>
                  <a:schemeClr val="tx1"/>
                </a:solidFill>
              </a:rPr>
            </a:br>
            <a:r>
              <a:rPr lang="en-US" sz="1200" dirty="0" smtClean="0">
                <a:solidFill>
                  <a:schemeClr val="tx1"/>
                </a:solidFill>
              </a:rPr>
              <a:t>volume</a:t>
            </a:r>
            <a:endParaRPr lang="en-US" sz="1200" dirty="0">
              <a:solidFill>
                <a:schemeClr val="tx1"/>
              </a:solidFill>
            </a:endParaRPr>
          </a:p>
        </p:txBody>
      </p:sp>
      <p:sp>
        <p:nvSpPr>
          <p:cNvPr id="40" name="Can 39"/>
          <p:cNvSpPr/>
          <p:nvPr/>
        </p:nvSpPr>
        <p:spPr>
          <a:xfrm>
            <a:off x="7886914" y="4441205"/>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EBS</a:t>
            </a:r>
            <a:br>
              <a:rPr lang="en-US" sz="1200" dirty="0">
                <a:solidFill>
                  <a:schemeClr val="tx1"/>
                </a:solidFill>
              </a:rPr>
            </a:br>
            <a:r>
              <a:rPr lang="en-US" sz="1200" dirty="0">
                <a:solidFill>
                  <a:schemeClr val="tx1"/>
                </a:solidFill>
              </a:rPr>
              <a:t>volume</a:t>
            </a:r>
            <a:endParaRPr lang="en-US" sz="1200" dirty="0">
              <a:solidFill>
                <a:schemeClr val="tx1"/>
              </a:solidFill>
            </a:endParaRPr>
          </a:p>
        </p:txBody>
      </p:sp>
      <p:sp>
        <p:nvSpPr>
          <p:cNvPr id="41" name="TextBox 40"/>
          <p:cNvSpPr txBox="1"/>
          <p:nvPr/>
        </p:nvSpPr>
        <p:spPr>
          <a:xfrm>
            <a:off x="7726651" y="3720954"/>
            <a:ext cx="1071918" cy="369332"/>
          </a:xfrm>
          <a:prstGeom prst="rect">
            <a:avLst/>
          </a:prstGeom>
          <a:noFill/>
        </p:spPr>
        <p:txBody>
          <a:bodyPr wrap="square" rtlCol="0">
            <a:spAutoFit/>
          </a:bodyPr>
          <a:lstStyle/>
          <a:p>
            <a:pPr algn="ctr"/>
            <a:r>
              <a:rPr lang="en-US" dirty="0" smtClean="0"/>
              <a:t>[. . . </a:t>
            </a:r>
            <a:r>
              <a:rPr lang="en-US" dirty="0"/>
              <a:t>]</a:t>
            </a:r>
          </a:p>
        </p:txBody>
      </p:sp>
      <p:cxnSp>
        <p:nvCxnSpPr>
          <p:cNvPr id="42" name="Straight Arrow Connector 41"/>
          <p:cNvCxnSpPr>
            <a:endCxn id="39" idx="2"/>
          </p:cNvCxnSpPr>
          <p:nvPr/>
        </p:nvCxnSpPr>
        <p:spPr>
          <a:xfrm flipV="1">
            <a:off x="6820116" y="3143423"/>
            <a:ext cx="1066798" cy="646194"/>
          </a:xfrm>
          <a:prstGeom prst="straightConnector1">
            <a:avLst/>
          </a:prstGeom>
          <a:ln w="19050">
            <a:solidFill>
              <a:schemeClr val="tx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0" idx="2"/>
          </p:cNvCxnSpPr>
          <p:nvPr/>
        </p:nvCxnSpPr>
        <p:spPr>
          <a:xfrm>
            <a:off x="6820116" y="4051565"/>
            <a:ext cx="1066798" cy="684915"/>
          </a:xfrm>
          <a:prstGeom prst="straightConnector1">
            <a:avLst/>
          </a:prstGeom>
          <a:ln w="19050">
            <a:solidFill>
              <a:schemeClr val="tx2"/>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3"/>
          </p:cNvCxnSpPr>
          <p:nvPr/>
        </p:nvCxnSpPr>
        <p:spPr>
          <a:xfrm flipV="1">
            <a:off x="6844064" y="3924924"/>
            <a:ext cx="1101517" cy="1662"/>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Left Brace 44"/>
          <p:cNvSpPr/>
          <p:nvPr/>
        </p:nvSpPr>
        <p:spPr>
          <a:xfrm rot="16200000" flipV="1">
            <a:off x="7223879" y="2075051"/>
            <a:ext cx="183071" cy="990600"/>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6532419" y="2630287"/>
            <a:ext cx="1932708" cy="246221"/>
          </a:xfrm>
          <a:prstGeom prst="rect">
            <a:avLst/>
          </a:prstGeom>
          <a:noFill/>
        </p:spPr>
        <p:txBody>
          <a:bodyPr wrap="square" rtlCol="0">
            <a:spAutoFit/>
          </a:bodyPr>
          <a:lstStyle/>
          <a:p>
            <a:r>
              <a:rPr lang="en-US" sz="1000" dirty="0" smtClean="0">
                <a:solidFill>
                  <a:schemeClr val="accent1"/>
                </a:solidFill>
              </a:rPr>
              <a:t>Network EBS connection</a:t>
            </a:r>
            <a:endParaRPr lang="en-US" sz="1000" dirty="0">
              <a:solidFill>
                <a:schemeClr val="accent1"/>
              </a:solidFill>
            </a:endParaRPr>
          </a:p>
        </p:txBody>
      </p:sp>
      <p:sp>
        <p:nvSpPr>
          <p:cNvPr id="47" name="TextBox 46"/>
          <p:cNvSpPr txBox="1"/>
          <p:nvPr/>
        </p:nvSpPr>
        <p:spPr>
          <a:xfrm>
            <a:off x="4572583" y="2542600"/>
            <a:ext cx="1916325" cy="276999"/>
          </a:xfrm>
          <a:prstGeom prst="rect">
            <a:avLst/>
          </a:prstGeom>
          <a:noFill/>
        </p:spPr>
        <p:txBody>
          <a:bodyPr wrap="square" rtlCol="0">
            <a:spAutoFit/>
          </a:bodyPr>
          <a:lstStyle/>
          <a:p>
            <a:pPr algn="ctr"/>
            <a:r>
              <a:rPr lang="en-US" sz="1200" dirty="0" smtClean="0"/>
              <a:t>[. . . Additional servers]</a:t>
            </a:r>
            <a:endParaRPr lang="en-US" sz="1200" dirty="0"/>
          </a:p>
        </p:txBody>
      </p:sp>
      <p:sp>
        <p:nvSpPr>
          <p:cNvPr id="48" name="Rectangle 47"/>
          <p:cNvSpPr/>
          <p:nvPr/>
        </p:nvSpPr>
        <p:spPr>
          <a:xfrm>
            <a:off x="930418" y="1182834"/>
            <a:ext cx="2131355" cy="640020"/>
          </a:xfrm>
          <a:prstGeom prst="rect">
            <a:avLst/>
          </a:prstGeom>
          <a:solidFill>
            <a:schemeClr val="bg1"/>
          </a:solid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(Application Node)</a:t>
            </a:r>
            <a:endParaRPr lang="en-US" dirty="0">
              <a:solidFill>
                <a:srgbClr val="002060"/>
              </a:solidFill>
            </a:endParaRPr>
          </a:p>
        </p:txBody>
      </p:sp>
      <p:sp>
        <p:nvSpPr>
          <p:cNvPr id="49" name="Rectangle 48"/>
          <p:cNvSpPr/>
          <p:nvPr/>
        </p:nvSpPr>
        <p:spPr>
          <a:xfrm>
            <a:off x="930418" y="2433387"/>
            <a:ext cx="2131355" cy="640020"/>
          </a:xfrm>
          <a:prstGeom prst="rect">
            <a:avLst/>
          </a:prstGeom>
          <a:solidFill>
            <a:schemeClr val="bg1"/>
          </a:solid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a:solidFill>
                  <a:srgbClr val="002060"/>
                </a:solidFill>
              </a:rPr>
              <a:t>(Application Node)</a:t>
            </a:r>
            <a:endParaRPr lang="en-US" dirty="0">
              <a:solidFill>
                <a:srgbClr val="002060"/>
              </a:solidFill>
            </a:endParaRPr>
          </a:p>
        </p:txBody>
      </p:sp>
      <p:sp>
        <p:nvSpPr>
          <p:cNvPr id="50" name="Rectangle 49"/>
          <p:cNvSpPr/>
          <p:nvPr/>
        </p:nvSpPr>
        <p:spPr>
          <a:xfrm>
            <a:off x="930418" y="3606576"/>
            <a:ext cx="2131355" cy="640020"/>
          </a:xfrm>
          <a:prstGeom prst="rect">
            <a:avLst/>
          </a:prstGeom>
          <a:solidFill>
            <a:schemeClr val="bg1"/>
          </a:solid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a:solidFill>
                  <a:srgbClr val="002060"/>
                </a:solidFill>
              </a:rPr>
              <a:t>(Application Node)</a:t>
            </a:r>
            <a:endParaRPr lang="en-US" dirty="0">
              <a:solidFill>
                <a:srgbClr val="002060"/>
              </a:solidFill>
            </a:endParaRPr>
          </a:p>
        </p:txBody>
      </p:sp>
      <p:cxnSp>
        <p:nvCxnSpPr>
          <p:cNvPr id="51" name="Straight Arrow Connector 50"/>
          <p:cNvCxnSpPr/>
          <p:nvPr/>
        </p:nvCxnSpPr>
        <p:spPr>
          <a:xfrm flipV="1">
            <a:off x="3058720" y="2701387"/>
            <a:ext cx="1627580" cy="8340"/>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041055" y="1334193"/>
            <a:ext cx="1662910" cy="1662"/>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041055" y="4138976"/>
            <a:ext cx="1662910" cy="1662"/>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41055" y="1644124"/>
            <a:ext cx="1645245" cy="2143076"/>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3070517" y="1644124"/>
            <a:ext cx="1642192" cy="2142245"/>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3056128" y="2801269"/>
            <a:ext cx="1630172" cy="1186434"/>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3" idx="1"/>
          </p:cNvCxnSpPr>
          <p:nvPr/>
        </p:nvCxnSpPr>
        <p:spPr>
          <a:xfrm flipV="1">
            <a:off x="3067783" y="1502040"/>
            <a:ext cx="1644926" cy="1098697"/>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38" idx="1"/>
          </p:cNvCxnSpPr>
          <p:nvPr/>
        </p:nvCxnSpPr>
        <p:spPr>
          <a:xfrm>
            <a:off x="3069323" y="2916580"/>
            <a:ext cx="1643386" cy="1010006"/>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067783" y="1525418"/>
            <a:ext cx="1618517" cy="1081791"/>
          </a:xfrm>
          <a:prstGeom prst="straightConnector1">
            <a:avLst/>
          </a:prstGeom>
          <a:ln w="190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Left Brace 68"/>
          <p:cNvSpPr/>
          <p:nvPr/>
        </p:nvSpPr>
        <p:spPr>
          <a:xfrm rot="5400000">
            <a:off x="3827775" y="282626"/>
            <a:ext cx="98534" cy="1618519"/>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p:cNvSpPr txBox="1"/>
          <p:nvPr/>
        </p:nvSpPr>
        <p:spPr>
          <a:xfrm>
            <a:off x="2444904" y="828299"/>
            <a:ext cx="2657671" cy="261610"/>
          </a:xfrm>
          <a:prstGeom prst="rect">
            <a:avLst/>
          </a:prstGeom>
          <a:noFill/>
        </p:spPr>
        <p:txBody>
          <a:bodyPr wrap="square" rtlCol="0">
            <a:spAutoFit/>
          </a:bodyPr>
          <a:lstStyle/>
          <a:p>
            <a:r>
              <a:rPr lang="en-US" sz="1100" dirty="0" smtClean="0">
                <a:solidFill>
                  <a:schemeClr val="accent1"/>
                </a:solidFill>
              </a:rPr>
              <a:t>Network Connection tor Non-EBS traffic</a:t>
            </a:r>
            <a:endParaRPr lang="en-US" sz="1100" dirty="0">
              <a:solidFill>
                <a:schemeClr val="accent1"/>
              </a:solidFill>
            </a:endParaRPr>
          </a:p>
        </p:txBody>
      </p:sp>
      <p:sp>
        <p:nvSpPr>
          <p:cNvPr id="72" name="Rectangle 71"/>
          <p:cNvSpPr/>
          <p:nvPr/>
        </p:nvSpPr>
        <p:spPr>
          <a:xfrm>
            <a:off x="613199" y="4510476"/>
            <a:ext cx="2864951" cy="369332"/>
          </a:xfrm>
          <a:prstGeom prst="rect">
            <a:avLst/>
          </a:prstGeom>
        </p:spPr>
        <p:txBody>
          <a:bodyPr wrap="none">
            <a:spAutoFit/>
          </a:bodyPr>
          <a:lstStyle/>
          <a:p>
            <a:r>
              <a:rPr lang="en-US" dirty="0"/>
              <a:t>[. . . Additional </a:t>
            </a:r>
            <a:r>
              <a:rPr lang="en-US" dirty="0" smtClean="0"/>
              <a:t>clients . . . ]</a:t>
            </a:r>
            <a:endParaRPr lang="en-US" dirty="0"/>
          </a:p>
        </p:txBody>
      </p:sp>
    </p:spTree>
    <p:extLst>
      <p:ext uri="{BB962C8B-B14F-4D97-AF65-F5344CB8AC3E}">
        <p14:creationId xmlns:p14="http://schemas.microsoft.com/office/powerpoint/2010/main" val="27058419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5813"/>
            <a:ext cx="8915400" cy="352425"/>
          </a:xfrm>
        </p:spPr>
        <p:txBody>
          <a:bodyPr/>
          <a:lstStyle/>
          <a:p>
            <a:pPr algn="r"/>
            <a:r>
              <a:rPr lang="en-US" dirty="0" smtClean="0"/>
              <a:t>Deployment Comparison Between Manual </a:t>
            </a:r>
            <a:r>
              <a:rPr lang="en-US" dirty="0"/>
              <a:t>and </a:t>
            </a:r>
            <a:r>
              <a:rPr lang="en-US" dirty="0" smtClean="0"/>
              <a:t>Automated Approaches</a:t>
            </a:r>
            <a:endParaRPr lang="en-US" dirty="0"/>
          </a:p>
        </p:txBody>
      </p:sp>
      <p:sp>
        <p:nvSpPr>
          <p:cNvPr id="5" name="TextBox 4"/>
          <p:cNvSpPr txBox="1"/>
          <p:nvPr/>
        </p:nvSpPr>
        <p:spPr>
          <a:xfrm>
            <a:off x="2971872" y="955625"/>
            <a:ext cx="861408" cy="4389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Choose </a:t>
            </a:r>
            <a:r>
              <a:rPr lang="en-US" sz="751" dirty="0" smtClean="0">
                <a:solidFill>
                  <a:srgbClr val="1A1718"/>
                </a:solidFill>
              </a:rPr>
              <a:t> template </a:t>
            </a:r>
            <a:r>
              <a:rPr lang="en-US" sz="751" dirty="0">
                <a:solidFill>
                  <a:srgbClr val="1A1718"/>
                </a:solidFill>
              </a:rPr>
              <a:t>base </a:t>
            </a:r>
            <a:r>
              <a:rPr lang="en-US" sz="751" dirty="0" smtClean="0">
                <a:solidFill>
                  <a:srgbClr val="1A1718"/>
                </a:solidFill>
              </a:rPr>
              <a:t>AMI for OS</a:t>
            </a:r>
            <a:endParaRPr lang="en-US" sz="751" dirty="0">
              <a:solidFill>
                <a:srgbClr val="1A1718"/>
              </a:solidFill>
            </a:endParaRPr>
          </a:p>
        </p:txBody>
      </p:sp>
      <p:sp>
        <p:nvSpPr>
          <p:cNvPr id="9" name="Flowchart: Multidocument 8"/>
          <p:cNvSpPr/>
          <p:nvPr/>
        </p:nvSpPr>
        <p:spPr>
          <a:xfrm>
            <a:off x="2971872" y="2495653"/>
            <a:ext cx="928707" cy="961795"/>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751" dirty="0">
                <a:solidFill>
                  <a:srgbClr val="1A1718"/>
                </a:solidFill>
              </a:rPr>
              <a:t>Upgrade, </a:t>
            </a:r>
            <a:r>
              <a:rPr lang="en-US" sz="751" dirty="0" err="1">
                <a:solidFill>
                  <a:srgbClr val="1A1718"/>
                </a:solidFill>
              </a:rPr>
              <a:t>config</a:t>
            </a:r>
            <a:r>
              <a:rPr lang="en-US" sz="751" dirty="0">
                <a:solidFill>
                  <a:srgbClr val="1A1718"/>
                </a:solidFill>
              </a:rPr>
              <a:t> each instance. Install Scale package in each instance.</a:t>
            </a:r>
          </a:p>
          <a:p>
            <a:pPr algn="ctr"/>
            <a:endParaRPr lang="en-US" sz="751" dirty="0">
              <a:solidFill>
                <a:srgbClr val="1A1718"/>
              </a:solidFill>
            </a:endParaRPr>
          </a:p>
        </p:txBody>
      </p:sp>
      <p:sp>
        <p:nvSpPr>
          <p:cNvPr id="10" name="TextBox 9"/>
          <p:cNvSpPr txBox="1"/>
          <p:nvPr/>
        </p:nvSpPr>
        <p:spPr>
          <a:xfrm>
            <a:off x="2971872" y="2092224"/>
            <a:ext cx="861408" cy="3234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Boot up instance</a:t>
            </a:r>
          </a:p>
        </p:txBody>
      </p:sp>
      <p:sp>
        <p:nvSpPr>
          <p:cNvPr id="12" name="TextBox 11"/>
          <p:cNvSpPr txBox="1"/>
          <p:nvPr/>
        </p:nvSpPr>
        <p:spPr>
          <a:xfrm>
            <a:off x="2971872" y="1365967"/>
            <a:ext cx="861408" cy="6700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smtClean="0">
                <a:solidFill>
                  <a:srgbClr val="1A1718"/>
                </a:solidFill>
              </a:rPr>
              <a:t>Input Instance </a:t>
            </a:r>
            <a:r>
              <a:rPr lang="en-US" sz="751" dirty="0">
                <a:solidFill>
                  <a:srgbClr val="1A1718"/>
                </a:solidFill>
              </a:rPr>
              <a:t>parameters:</a:t>
            </a:r>
          </a:p>
          <a:p>
            <a:r>
              <a:rPr lang="en-US" sz="751" dirty="0">
                <a:solidFill>
                  <a:srgbClr val="1A1718"/>
                </a:solidFill>
              </a:rPr>
              <a:t>How many EC2, EBS, NIC…</a:t>
            </a:r>
          </a:p>
        </p:txBody>
      </p:sp>
      <p:sp>
        <p:nvSpPr>
          <p:cNvPr id="16" name="TextBox 15"/>
          <p:cNvSpPr txBox="1"/>
          <p:nvPr/>
        </p:nvSpPr>
        <p:spPr>
          <a:xfrm>
            <a:off x="2971872" y="3548175"/>
            <a:ext cx="861408" cy="43896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Create Scale cluster and file system</a:t>
            </a:r>
          </a:p>
        </p:txBody>
      </p:sp>
      <p:cxnSp>
        <p:nvCxnSpPr>
          <p:cNvPr id="18" name="Straight Arrow Connector 17"/>
          <p:cNvCxnSpPr>
            <a:stCxn id="5" idx="2"/>
            <a:endCxn id="12" idx="0"/>
          </p:cNvCxnSpPr>
          <p:nvPr/>
        </p:nvCxnSpPr>
        <p:spPr>
          <a:xfrm flipV="1">
            <a:off x="3402576" y="1365967"/>
            <a:ext cx="0" cy="286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0" idx="0"/>
          </p:cNvCxnSpPr>
          <p:nvPr/>
        </p:nvCxnSpPr>
        <p:spPr>
          <a:xfrm>
            <a:off x="3402576" y="2036022"/>
            <a:ext cx="0" cy="56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p:cNvCxnSpPr>
          <p:nvPr/>
        </p:nvCxnSpPr>
        <p:spPr>
          <a:xfrm>
            <a:off x="3402576" y="2415646"/>
            <a:ext cx="0" cy="80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0"/>
          </p:cNvCxnSpPr>
          <p:nvPr/>
        </p:nvCxnSpPr>
        <p:spPr>
          <a:xfrm>
            <a:off x="3402576" y="3331228"/>
            <a:ext cx="0" cy="216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60433" y="955625"/>
            <a:ext cx="861408" cy="785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smtClean="0">
                <a:solidFill>
                  <a:srgbClr val="1A1718"/>
                </a:solidFill>
              </a:rPr>
              <a:t>Choose Spectrum Scale AMI and  </a:t>
            </a:r>
            <a:r>
              <a:rPr lang="en-US" sz="751" dirty="0">
                <a:solidFill>
                  <a:srgbClr val="1A1718"/>
                </a:solidFill>
              </a:rPr>
              <a:t>GPFS AWS </a:t>
            </a:r>
            <a:r>
              <a:rPr lang="en-US" sz="751" dirty="0" err="1">
                <a:solidFill>
                  <a:srgbClr val="1A1718"/>
                </a:solidFill>
              </a:rPr>
              <a:t>CloudFormation</a:t>
            </a:r>
            <a:r>
              <a:rPr lang="en-US" sz="751" dirty="0">
                <a:solidFill>
                  <a:srgbClr val="1A1718"/>
                </a:solidFill>
              </a:rPr>
              <a:t> template</a:t>
            </a:r>
          </a:p>
        </p:txBody>
      </p:sp>
      <p:sp>
        <p:nvSpPr>
          <p:cNvPr id="37" name="TextBox 36"/>
          <p:cNvSpPr txBox="1"/>
          <p:nvPr/>
        </p:nvSpPr>
        <p:spPr>
          <a:xfrm>
            <a:off x="4775705" y="1942387"/>
            <a:ext cx="861408" cy="5545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smtClean="0">
                <a:solidFill>
                  <a:srgbClr val="1A1718"/>
                </a:solidFill>
              </a:rPr>
              <a:t>Input Instance </a:t>
            </a:r>
            <a:r>
              <a:rPr lang="en-US" sz="751" dirty="0">
                <a:solidFill>
                  <a:srgbClr val="1A1718"/>
                </a:solidFill>
              </a:rPr>
              <a:t>and Scale cluster/fs parameters</a:t>
            </a:r>
          </a:p>
        </p:txBody>
      </p:sp>
      <p:sp>
        <p:nvSpPr>
          <p:cNvPr id="38" name="TextBox 37"/>
          <p:cNvSpPr txBox="1"/>
          <p:nvPr/>
        </p:nvSpPr>
        <p:spPr>
          <a:xfrm>
            <a:off x="4784301" y="2762575"/>
            <a:ext cx="861408" cy="785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Create </a:t>
            </a:r>
            <a:r>
              <a:rPr lang="en-US" sz="751" dirty="0" smtClean="0">
                <a:solidFill>
                  <a:srgbClr val="1A1718"/>
                </a:solidFill>
              </a:rPr>
              <a:t>Scale cluster using </a:t>
            </a:r>
            <a:r>
              <a:rPr lang="en-US" sz="751" dirty="0" err="1" smtClean="0">
                <a:solidFill>
                  <a:srgbClr val="1A1718"/>
                </a:solidFill>
              </a:rPr>
              <a:t>CloudFormation</a:t>
            </a:r>
            <a:r>
              <a:rPr lang="en-US" sz="751" dirty="0" smtClean="0">
                <a:solidFill>
                  <a:srgbClr val="1A1718"/>
                </a:solidFill>
              </a:rPr>
              <a:t> Stack that uses our script internally</a:t>
            </a:r>
            <a:endParaRPr lang="en-US" sz="751" dirty="0">
              <a:solidFill>
                <a:srgbClr val="1A1718"/>
              </a:solidFill>
            </a:endParaRPr>
          </a:p>
        </p:txBody>
      </p:sp>
      <p:sp>
        <p:nvSpPr>
          <p:cNvPr id="39" name="TextBox 38"/>
          <p:cNvSpPr txBox="1"/>
          <p:nvPr/>
        </p:nvSpPr>
        <p:spPr>
          <a:xfrm>
            <a:off x="2971872" y="4089562"/>
            <a:ext cx="861408" cy="3234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Scale cluster and fs ready</a:t>
            </a:r>
          </a:p>
        </p:txBody>
      </p:sp>
      <p:cxnSp>
        <p:nvCxnSpPr>
          <p:cNvPr id="41" name="Straight Arrow Connector 40"/>
          <p:cNvCxnSpPr>
            <a:stCxn id="16" idx="2"/>
            <a:endCxn id="39" idx="0"/>
          </p:cNvCxnSpPr>
          <p:nvPr/>
        </p:nvCxnSpPr>
        <p:spPr>
          <a:xfrm>
            <a:off x="3402576" y="3987141"/>
            <a:ext cx="0" cy="102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60433" y="4151498"/>
            <a:ext cx="861408" cy="3234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751" dirty="0">
                <a:solidFill>
                  <a:srgbClr val="1A1718"/>
                </a:solidFill>
              </a:rPr>
              <a:t>Scale cluster and fs ready</a:t>
            </a:r>
          </a:p>
        </p:txBody>
      </p:sp>
      <p:cxnSp>
        <p:nvCxnSpPr>
          <p:cNvPr id="45" name="Straight Arrow Connector 44"/>
          <p:cNvCxnSpPr/>
          <p:nvPr/>
        </p:nvCxnSpPr>
        <p:spPr>
          <a:xfrm>
            <a:off x="5206409" y="1753897"/>
            <a:ext cx="0" cy="177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5215005" y="2585449"/>
            <a:ext cx="0" cy="177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8" idx="2"/>
            <a:endCxn id="43" idx="0"/>
          </p:cNvCxnSpPr>
          <p:nvPr/>
        </p:nvCxnSpPr>
        <p:spPr>
          <a:xfrm flipH="1">
            <a:off x="5191137" y="3548175"/>
            <a:ext cx="23868" cy="603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329729" y="955625"/>
            <a:ext cx="16826" cy="3533122"/>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8" name="TextBox 57"/>
          <p:cNvSpPr txBox="1"/>
          <p:nvPr/>
        </p:nvSpPr>
        <p:spPr>
          <a:xfrm>
            <a:off x="1743326" y="1175386"/>
            <a:ext cx="790745" cy="254044"/>
          </a:xfrm>
          <a:prstGeom prst="rect">
            <a:avLst/>
          </a:prstGeom>
          <a:noFill/>
        </p:spPr>
        <p:txBody>
          <a:bodyPr wrap="square" rtlCol="0">
            <a:spAutoFit/>
          </a:bodyPr>
          <a:lstStyle/>
          <a:p>
            <a:r>
              <a:rPr lang="en-US" sz="1051" b="1" u="sng" dirty="0">
                <a:solidFill>
                  <a:srgbClr val="1A1718"/>
                </a:solidFill>
              </a:rPr>
              <a:t>Manually</a:t>
            </a:r>
          </a:p>
        </p:txBody>
      </p:sp>
      <p:sp>
        <p:nvSpPr>
          <p:cNvPr id="59" name="TextBox 58"/>
          <p:cNvSpPr txBox="1"/>
          <p:nvPr/>
        </p:nvSpPr>
        <p:spPr>
          <a:xfrm>
            <a:off x="5923837" y="1178954"/>
            <a:ext cx="1085170" cy="254044"/>
          </a:xfrm>
          <a:prstGeom prst="rect">
            <a:avLst/>
          </a:prstGeom>
          <a:noFill/>
        </p:spPr>
        <p:txBody>
          <a:bodyPr wrap="square" rtlCol="0">
            <a:spAutoFit/>
          </a:bodyPr>
          <a:lstStyle/>
          <a:p>
            <a:r>
              <a:rPr lang="en-US" sz="1051" b="1" u="sng" dirty="0">
                <a:solidFill>
                  <a:srgbClr val="1A1718"/>
                </a:solidFill>
              </a:rPr>
              <a:t>Automatically</a:t>
            </a:r>
          </a:p>
        </p:txBody>
      </p:sp>
      <p:sp>
        <p:nvSpPr>
          <p:cNvPr id="60" name="TextBox 59"/>
          <p:cNvSpPr txBox="1"/>
          <p:nvPr/>
        </p:nvSpPr>
        <p:spPr>
          <a:xfrm>
            <a:off x="1750420" y="1425425"/>
            <a:ext cx="1136594" cy="727763"/>
          </a:xfrm>
          <a:prstGeom prst="rect">
            <a:avLst/>
          </a:prstGeom>
          <a:noFill/>
        </p:spPr>
        <p:txBody>
          <a:bodyPr wrap="square" rtlCol="0">
            <a:spAutoFit/>
          </a:bodyPr>
          <a:lstStyle/>
          <a:p>
            <a:r>
              <a:rPr lang="en-US" sz="826" dirty="0">
                <a:solidFill>
                  <a:srgbClr val="1A1718"/>
                </a:solidFill>
              </a:rPr>
              <a:t>An admin with good AWS and Spectrum Scale skill needs few hours to setup a 10 node cluster</a:t>
            </a:r>
          </a:p>
        </p:txBody>
      </p:sp>
      <p:sp>
        <p:nvSpPr>
          <p:cNvPr id="61" name="TextBox 60"/>
          <p:cNvSpPr txBox="1"/>
          <p:nvPr/>
        </p:nvSpPr>
        <p:spPr>
          <a:xfrm>
            <a:off x="5898126" y="1388125"/>
            <a:ext cx="1136594" cy="854849"/>
          </a:xfrm>
          <a:prstGeom prst="rect">
            <a:avLst/>
          </a:prstGeom>
          <a:noFill/>
        </p:spPr>
        <p:txBody>
          <a:bodyPr wrap="square" rtlCol="0">
            <a:spAutoFit/>
          </a:bodyPr>
          <a:lstStyle/>
          <a:p>
            <a:r>
              <a:rPr lang="en-US" sz="826" dirty="0">
                <a:solidFill>
                  <a:srgbClr val="1A1718"/>
                </a:solidFill>
              </a:rPr>
              <a:t>An admin with basic AWS and Spectrum Scale </a:t>
            </a:r>
            <a:r>
              <a:rPr lang="en-US" sz="826" dirty="0" smtClean="0">
                <a:solidFill>
                  <a:srgbClr val="1A1718"/>
                </a:solidFill>
              </a:rPr>
              <a:t>skill </a:t>
            </a:r>
            <a:r>
              <a:rPr lang="en-US" sz="826" dirty="0">
                <a:solidFill>
                  <a:srgbClr val="1A1718"/>
                </a:solidFill>
              </a:rPr>
              <a:t>only needs 15 to 30 minutes to setup a 10 nodes cluster</a:t>
            </a:r>
          </a:p>
        </p:txBody>
      </p:sp>
    </p:spTree>
    <p:extLst>
      <p:ext uri="{BB962C8B-B14F-4D97-AF65-F5344CB8AC3E}">
        <p14:creationId xmlns:p14="http://schemas.microsoft.com/office/powerpoint/2010/main" val="19016155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89" y="130969"/>
            <a:ext cx="8915400" cy="352425"/>
          </a:xfrm>
        </p:spPr>
        <p:txBody>
          <a:bodyPr/>
          <a:lstStyle/>
          <a:p>
            <a:pPr algn="ctr"/>
            <a:r>
              <a:rPr lang="en-US" dirty="0" smtClean="0"/>
              <a:t>Delivery on </a:t>
            </a:r>
            <a:r>
              <a:rPr lang="en-US" dirty="0" smtClean="0"/>
              <a:t>Amazon Use </a:t>
            </a:r>
            <a:r>
              <a:rPr lang="en-US" dirty="0" err="1" smtClean="0"/>
              <a:t>CloudFormation</a:t>
            </a:r>
            <a:endParaRPr lang="en-US" dirty="0"/>
          </a:p>
        </p:txBody>
      </p:sp>
      <p:sp>
        <p:nvSpPr>
          <p:cNvPr id="3" name="Text Placeholder 2"/>
          <p:cNvSpPr>
            <a:spLocks noGrp="1"/>
          </p:cNvSpPr>
          <p:nvPr>
            <p:ph type="body" sz="quarter" idx="12"/>
          </p:nvPr>
        </p:nvSpPr>
        <p:spPr>
          <a:xfrm>
            <a:off x="228600" y="434816"/>
            <a:ext cx="5484919" cy="695642"/>
          </a:xfrm>
        </p:spPr>
        <p:txBody>
          <a:bodyPr/>
          <a:lstStyle/>
          <a:p>
            <a:pPr lvl="1"/>
            <a:r>
              <a:rPr lang="en-US" sz="1050" dirty="0" smtClean="0"/>
              <a:t>Goals: Deploy </a:t>
            </a:r>
            <a:r>
              <a:rPr lang="en-US" sz="1050" dirty="0" smtClean="0"/>
              <a:t>a cluster filesystem on Amazon AWS/EC2 using EBS</a:t>
            </a:r>
          </a:p>
          <a:p>
            <a:pPr lvl="1"/>
            <a:r>
              <a:rPr lang="en-US" sz="1050" dirty="0" smtClean="0"/>
              <a:t>What does it provide: Ability to quickly launch a “scalable” workload in the cloud that needs cluster filesystem</a:t>
            </a:r>
          </a:p>
        </p:txBody>
      </p:sp>
      <p:grpSp>
        <p:nvGrpSpPr>
          <p:cNvPr id="172" name="Group 171"/>
          <p:cNvGrpSpPr/>
          <p:nvPr/>
        </p:nvGrpSpPr>
        <p:grpSpPr>
          <a:xfrm>
            <a:off x="228600" y="697230"/>
            <a:ext cx="8572500" cy="4453404"/>
            <a:chOff x="72814" y="1391055"/>
            <a:chExt cx="9071186" cy="4949594"/>
          </a:xfrm>
        </p:grpSpPr>
        <p:grpSp>
          <p:nvGrpSpPr>
            <p:cNvPr id="173" name="Group 172"/>
            <p:cNvGrpSpPr/>
            <p:nvPr/>
          </p:nvGrpSpPr>
          <p:grpSpPr>
            <a:xfrm>
              <a:off x="3375433" y="1922597"/>
              <a:ext cx="1174459" cy="863411"/>
              <a:chOff x="1905452" y="1697151"/>
              <a:chExt cx="1174459" cy="863411"/>
            </a:xfrm>
          </p:grpSpPr>
          <p:pic>
            <p:nvPicPr>
              <p:cNvPr id="254" name="Picture 253"/>
              <p:cNvPicPr>
                <a:picLocks noChangeAspect="1"/>
              </p:cNvPicPr>
              <p:nvPr/>
            </p:nvPicPr>
            <p:blipFill>
              <a:blip r:embed="rId2"/>
              <a:stretch>
                <a:fillRect/>
              </a:stretch>
            </p:blipFill>
            <p:spPr>
              <a:xfrm>
                <a:off x="2135493" y="1697151"/>
                <a:ext cx="714375" cy="676275"/>
              </a:xfrm>
              <a:prstGeom prst="rect">
                <a:avLst/>
              </a:prstGeom>
            </p:spPr>
          </p:pic>
          <p:sp>
            <p:nvSpPr>
              <p:cNvPr id="255" name="TextBox 254"/>
              <p:cNvSpPr txBox="1"/>
              <p:nvPr/>
            </p:nvSpPr>
            <p:spPr>
              <a:xfrm>
                <a:off x="1905452" y="2304011"/>
                <a:ext cx="1174459" cy="256551"/>
              </a:xfrm>
              <a:prstGeom prst="rect">
                <a:avLst/>
              </a:prstGeom>
              <a:noFill/>
            </p:spPr>
            <p:txBody>
              <a:bodyPr wrap="square" rtlCol="0">
                <a:spAutoFit/>
              </a:bodyPr>
              <a:lstStyle/>
              <a:p>
                <a:pPr fontAlgn="auto">
                  <a:spcBef>
                    <a:spcPts val="0"/>
                  </a:spcBef>
                  <a:spcAft>
                    <a:spcPts val="0"/>
                  </a:spcAft>
                  <a:defRPr/>
                </a:pPr>
                <a:r>
                  <a:rPr lang="en-US" sz="900" kern="0" dirty="0" err="1" smtClean="0">
                    <a:solidFill>
                      <a:prstClr val="black"/>
                    </a:solidFill>
                    <a:latin typeface="Calibri" panose="020F0502020204030204"/>
                    <a:ea typeface="ＭＳ Ｐゴシック"/>
                    <a:cs typeface="+mn-cs"/>
                  </a:rPr>
                  <a:t>AutoScalingGroup</a:t>
                </a:r>
                <a:endParaRPr lang="en-US" sz="900" kern="0" dirty="0" smtClean="0">
                  <a:solidFill>
                    <a:prstClr val="black"/>
                  </a:solidFill>
                  <a:latin typeface="Calibri" panose="020F0502020204030204"/>
                  <a:ea typeface="ＭＳ Ｐゴシック"/>
                  <a:cs typeface="+mn-cs"/>
                </a:endParaRPr>
              </a:p>
            </p:txBody>
          </p:sp>
        </p:grpSp>
        <p:pic>
          <p:nvPicPr>
            <p:cNvPr id="174" name="Picture 173"/>
            <p:cNvPicPr>
              <a:picLocks noChangeAspect="1"/>
            </p:cNvPicPr>
            <p:nvPr/>
          </p:nvPicPr>
          <p:blipFill>
            <a:blip r:embed="rId3"/>
            <a:stretch>
              <a:fillRect/>
            </a:stretch>
          </p:blipFill>
          <p:spPr>
            <a:xfrm>
              <a:off x="4695869" y="1809387"/>
              <a:ext cx="1595120" cy="864499"/>
            </a:xfrm>
            <a:prstGeom prst="rect">
              <a:avLst/>
            </a:prstGeom>
          </p:spPr>
        </p:pic>
        <p:grpSp>
          <p:nvGrpSpPr>
            <p:cNvPr id="175" name="Group 174"/>
            <p:cNvGrpSpPr/>
            <p:nvPr/>
          </p:nvGrpSpPr>
          <p:grpSpPr>
            <a:xfrm>
              <a:off x="72814" y="4759508"/>
              <a:ext cx="1002951" cy="875712"/>
              <a:chOff x="749435" y="2816016"/>
              <a:chExt cx="1227932" cy="1323188"/>
            </a:xfrm>
          </p:grpSpPr>
          <p:pic>
            <p:nvPicPr>
              <p:cNvPr id="252" name="Picture 251"/>
              <p:cNvPicPr>
                <a:picLocks noChangeAspect="1"/>
              </p:cNvPicPr>
              <p:nvPr/>
            </p:nvPicPr>
            <p:blipFill>
              <a:blip r:embed="rId4"/>
              <a:stretch>
                <a:fillRect/>
              </a:stretch>
            </p:blipFill>
            <p:spPr>
              <a:xfrm>
                <a:off x="898303" y="2816016"/>
                <a:ext cx="790575" cy="619125"/>
              </a:xfrm>
              <a:prstGeom prst="rect">
                <a:avLst/>
              </a:prstGeom>
            </p:spPr>
          </p:pic>
          <p:sp>
            <p:nvSpPr>
              <p:cNvPr id="253" name="TextBox 252"/>
              <p:cNvSpPr txBox="1"/>
              <p:nvPr/>
            </p:nvSpPr>
            <p:spPr>
              <a:xfrm>
                <a:off x="749435" y="3363913"/>
                <a:ext cx="1227932" cy="775291"/>
              </a:xfrm>
              <a:prstGeom prst="rect">
                <a:avLst/>
              </a:prstGeom>
              <a:noFill/>
            </p:spPr>
            <p:txBody>
              <a:bodyPr wrap="square" rtlCol="0">
                <a:spAutoFit/>
              </a:bodyPr>
              <a:lstStyle/>
              <a:p>
                <a:pPr algn="ctr" fontAlgn="auto">
                  <a:spcBef>
                    <a:spcPts val="0"/>
                  </a:spcBef>
                  <a:spcAft>
                    <a:spcPts val="0"/>
                  </a:spcAft>
                  <a:defRPr/>
                </a:pPr>
                <a:r>
                  <a:rPr lang="en-US" sz="600" kern="0" dirty="0" smtClean="0">
                    <a:solidFill>
                      <a:prstClr val="black"/>
                    </a:solidFill>
                    <a:latin typeface="Calibri" panose="020F0502020204030204"/>
                    <a:ea typeface="ＭＳ Ｐゴシック"/>
                    <a:cs typeface="+mn-cs"/>
                  </a:rPr>
                  <a:t>GPFS AWS</a:t>
                </a:r>
              </a:p>
              <a:p>
                <a:pPr algn="ctr" fontAlgn="auto">
                  <a:spcBef>
                    <a:spcPts val="0"/>
                  </a:spcBef>
                  <a:spcAft>
                    <a:spcPts val="0"/>
                  </a:spcAft>
                  <a:defRPr/>
                </a:pPr>
                <a:r>
                  <a:rPr lang="en-US" sz="600" kern="0" dirty="0" err="1" smtClean="0">
                    <a:solidFill>
                      <a:prstClr val="black"/>
                    </a:solidFill>
                    <a:latin typeface="Calibri" panose="020F0502020204030204"/>
                    <a:ea typeface="ＭＳ Ｐゴシック"/>
                    <a:cs typeface="+mn-cs"/>
                  </a:rPr>
                  <a:t>CloudFormation</a:t>
                </a:r>
                <a:endParaRPr lang="en-US" sz="600" kern="0" dirty="0" smtClean="0">
                  <a:solidFill>
                    <a:prstClr val="black"/>
                  </a:solidFill>
                  <a:latin typeface="Calibri" panose="020F0502020204030204"/>
                  <a:ea typeface="ＭＳ Ｐゴシック"/>
                  <a:cs typeface="+mn-cs"/>
                </a:endParaRPr>
              </a:p>
              <a:p>
                <a:pPr algn="ctr" fontAlgn="auto">
                  <a:spcBef>
                    <a:spcPts val="0"/>
                  </a:spcBef>
                  <a:spcAft>
                    <a:spcPts val="0"/>
                  </a:spcAft>
                  <a:defRPr/>
                </a:pPr>
                <a:r>
                  <a:rPr lang="en-US" sz="600" kern="0" dirty="0" smtClean="0">
                    <a:solidFill>
                      <a:prstClr val="black"/>
                    </a:solidFill>
                    <a:latin typeface="Calibri" panose="020F0502020204030204"/>
                    <a:ea typeface="ＭＳ Ｐゴシック"/>
                    <a:cs typeface="+mn-cs"/>
                  </a:rPr>
                  <a:t>Template</a:t>
                </a:r>
              </a:p>
              <a:p>
                <a:pPr algn="ctr" fontAlgn="auto">
                  <a:spcBef>
                    <a:spcPts val="0"/>
                  </a:spcBef>
                  <a:spcAft>
                    <a:spcPts val="0"/>
                  </a:spcAft>
                  <a:defRPr/>
                </a:pPr>
                <a:r>
                  <a:rPr lang="en-US" sz="600" kern="0" dirty="0" smtClean="0">
                    <a:solidFill>
                      <a:prstClr val="black"/>
                    </a:solidFill>
                    <a:latin typeface="Calibri" panose="020F0502020204030204"/>
                    <a:ea typeface="ＭＳ Ｐゴシック"/>
                    <a:cs typeface="+mn-cs"/>
                  </a:rPr>
                  <a:t>(</a:t>
                </a:r>
                <a:r>
                  <a:rPr lang="en-US" sz="600" kern="0" dirty="0" err="1" smtClean="0">
                    <a:solidFill>
                      <a:prstClr val="black"/>
                    </a:solidFill>
                    <a:latin typeface="Calibri" panose="020F0502020204030204"/>
                    <a:ea typeface="ＭＳ Ｐゴシック"/>
                    <a:cs typeface="+mn-cs"/>
                  </a:rPr>
                  <a:t>gpfsaws.template</a:t>
                </a:r>
                <a:r>
                  <a:rPr lang="en-US" sz="600" kern="0" dirty="0" smtClean="0">
                    <a:solidFill>
                      <a:prstClr val="black"/>
                    </a:solidFill>
                    <a:latin typeface="Calibri" panose="020F0502020204030204"/>
                    <a:ea typeface="ＭＳ Ｐゴシック"/>
                    <a:cs typeface="+mn-cs"/>
                  </a:rPr>
                  <a:t>)</a:t>
                </a:r>
              </a:p>
            </p:txBody>
          </p:sp>
        </p:grpSp>
        <p:sp>
          <p:nvSpPr>
            <p:cNvPr id="176" name="TextBox 175"/>
            <p:cNvSpPr txBox="1"/>
            <p:nvPr/>
          </p:nvSpPr>
          <p:spPr>
            <a:xfrm>
              <a:off x="4865830" y="1580446"/>
              <a:ext cx="1010976" cy="290758"/>
            </a:xfrm>
            <a:prstGeom prst="rect">
              <a:avLst/>
            </a:prstGeom>
            <a:noFill/>
          </p:spPr>
          <p:txBody>
            <a:bodyPr wrap="square" rtlCol="0">
              <a:spAutoFit/>
            </a:bodyPr>
            <a:lstStyle/>
            <a:p>
              <a:pPr fontAlgn="auto">
                <a:spcBef>
                  <a:spcPts val="0"/>
                </a:spcBef>
                <a:spcAft>
                  <a:spcPts val="0"/>
                </a:spcAft>
                <a:defRPr/>
              </a:pPr>
              <a:r>
                <a:rPr lang="en-US" sz="1050" b="1" kern="0" dirty="0" smtClean="0">
                  <a:solidFill>
                    <a:prstClr val="black"/>
                  </a:solidFill>
                  <a:latin typeface="Calibri" panose="020F0502020204030204"/>
                  <a:ea typeface="ＭＳ Ｐゴシック"/>
                  <a:cs typeface="+mn-cs"/>
                </a:rPr>
                <a:t>EC2 Instance</a:t>
              </a:r>
            </a:p>
          </p:txBody>
        </p:sp>
        <p:grpSp>
          <p:nvGrpSpPr>
            <p:cNvPr id="177" name="Group 176"/>
            <p:cNvGrpSpPr/>
            <p:nvPr/>
          </p:nvGrpSpPr>
          <p:grpSpPr>
            <a:xfrm>
              <a:off x="2192523" y="3692938"/>
              <a:ext cx="1130779" cy="920057"/>
              <a:chOff x="3189088" y="1438614"/>
              <a:chExt cx="1130779" cy="920057"/>
            </a:xfrm>
          </p:grpSpPr>
          <p:pic>
            <p:nvPicPr>
              <p:cNvPr id="250" name="Picture 249"/>
              <p:cNvPicPr>
                <a:picLocks noChangeAspect="1"/>
              </p:cNvPicPr>
              <p:nvPr/>
            </p:nvPicPr>
            <p:blipFill>
              <a:blip r:embed="rId5"/>
              <a:stretch>
                <a:fillRect/>
              </a:stretch>
            </p:blipFill>
            <p:spPr>
              <a:xfrm>
                <a:off x="3499121" y="1438614"/>
                <a:ext cx="593144" cy="697345"/>
              </a:xfrm>
              <a:prstGeom prst="rect">
                <a:avLst/>
              </a:prstGeom>
            </p:spPr>
          </p:pic>
          <p:sp>
            <p:nvSpPr>
              <p:cNvPr id="251" name="TextBox 250"/>
              <p:cNvSpPr txBox="1"/>
              <p:nvPr/>
            </p:nvSpPr>
            <p:spPr>
              <a:xfrm>
                <a:off x="3189088" y="2076464"/>
                <a:ext cx="1130779" cy="282207"/>
              </a:xfrm>
              <a:prstGeom prst="rect">
                <a:avLst/>
              </a:prstGeom>
              <a:noFill/>
            </p:spPr>
            <p:txBody>
              <a:bodyPr wrap="square" rtlCol="0">
                <a:spAutoFit/>
              </a:bodyPr>
              <a:lstStyle/>
              <a:p>
                <a:pPr fontAlgn="auto">
                  <a:spcBef>
                    <a:spcPts val="0"/>
                  </a:spcBef>
                  <a:spcAft>
                    <a:spcPts val="0"/>
                  </a:spcAft>
                  <a:defRPr/>
                </a:pPr>
                <a:r>
                  <a:rPr lang="en-US" sz="1000" kern="0" dirty="0" err="1" smtClean="0">
                    <a:solidFill>
                      <a:prstClr val="black"/>
                    </a:solidFill>
                    <a:latin typeface="Calibri" panose="020F0502020204030204"/>
                    <a:ea typeface="ＭＳ Ｐゴシック"/>
                    <a:cs typeface="+mn-cs"/>
                  </a:rPr>
                  <a:t>CloudFormation</a:t>
                </a:r>
                <a:endParaRPr lang="en-US" sz="1000" kern="0" dirty="0" smtClean="0">
                  <a:solidFill>
                    <a:prstClr val="black"/>
                  </a:solidFill>
                  <a:latin typeface="Calibri" panose="020F0502020204030204"/>
                  <a:ea typeface="ＭＳ Ｐゴシック"/>
                  <a:cs typeface="+mn-cs"/>
                </a:endParaRPr>
              </a:p>
            </p:txBody>
          </p:sp>
        </p:grpSp>
        <p:cxnSp>
          <p:nvCxnSpPr>
            <p:cNvPr id="178" name="Straight Arrow Connector 177"/>
            <p:cNvCxnSpPr>
              <a:stCxn id="248" idx="3"/>
              <a:endCxn id="189" idx="1"/>
            </p:cNvCxnSpPr>
            <p:nvPr/>
          </p:nvCxnSpPr>
          <p:spPr>
            <a:xfrm>
              <a:off x="554143" y="4014938"/>
              <a:ext cx="439433" cy="16067"/>
            </a:xfrm>
            <a:prstGeom prst="straightConnector1">
              <a:avLst/>
            </a:prstGeom>
            <a:noFill/>
            <a:ln w="19050" cap="flat" cmpd="sng" algn="ctr">
              <a:solidFill>
                <a:srgbClr val="5B9BD5"/>
              </a:solidFill>
              <a:prstDash val="solid"/>
              <a:miter lim="800000"/>
              <a:tailEnd type="triangle"/>
            </a:ln>
            <a:effectLst/>
          </p:spPr>
        </p:cxnSp>
        <p:grpSp>
          <p:nvGrpSpPr>
            <p:cNvPr id="179" name="Group 178"/>
            <p:cNvGrpSpPr/>
            <p:nvPr/>
          </p:nvGrpSpPr>
          <p:grpSpPr>
            <a:xfrm>
              <a:off x="72814" y="3801128"/>
              <a:ext cx="588956" cy="756706"/>
              <a:chOff x="276894" y="3342749"/>
              <a:chExt cx="811524" cy="1230429"/>
            </a:xfrm>
          </p:grpSpPr>
          <p:pic>
            <p:nvPicPr>
              <p:cNvPr id="248" name="Picture 247"/>
              <p:cNvPicPr>
                <a:picLocks noChangeAspect="1"/>
              </p:cNvPicPr>
              <p:nvPr/>
            </p:nvPicPr>
            <p:blipFill>
              <a:blip r:embed="rId6"/>
              <a:stretch>
                <a:fillRect/>
              </a:stretch>
            </p:blipFill>
            <p:spPr>
              <a:xfrm>
                <a:off x="435293" y="3342749"/>
                <a:ext cx="504825" cy="695325"/>
              </a:xfrm>
              <a:prstGeom prst="rect">
                <a:avLst/>
              </a:prstGeom>
            </p:spPr>
          </p:pic>
          <p:sp>
            <p:nvSpPr>
              <p:cNvPr id="249" name="TextBox 248"/>
              <p:cNvSpPr txBox="1"/>
              <p:nvPr/>
            </p:nvSpPr>
            <p:spPr>
              <a:xfrm>
                <a:off x="276894" y="3961342"/>
                <a:ext cx="811524" cy="611836"/>
              </a:xfrm>
              <a:prstGeom prst="rect">
                <a:avLst/>
              </a:prstGeom>
              <a:noFill/>
            </p:spPr>
            <p:txBody>
              <a:bodyPr wrap="square" rtlCol="0">
                <a:spAutoFit/>
              </a:bodyPr>
              <a:lstStyle/>
              <a:p>
                <a:pPr algn="ct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User</a:t>
                </a:r>
              </a:p>
              <a:p>
                <a:pPr algn="ct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Input</a:t>
                </a:r>
              </a:p>
            </p:txBody>
          </p:sp>
        </p:grpSp>
        <p:cxnSp>
          <p:nvCxnSpPr>
            <p:cNvPr id="180" name="Straight Arrow Connector 179"/>
            <p:cNvCxnSpPr>
              <a:stCxn id="252" idx="3"/>
              <a:endCxn id="189" idx="1"/>
            </p:cNvCxnSpPr>
            <p:nvPr/>
          </p:nvCxnSpPr>
          <p:spPr>
            <a:xfrm flipV="1">
              <a:off x="840132" y="4031005"/>
              <a:ext cx="153444" cy="933377"/>
            </a:xfrm>
            <a:prstGeom prst="straightConnector1">
              <a:avLst/>
            </a:prstGeom>
            <a:noFill/>
            <a:ln w="19050" cap="flat" cmpd="sng" algn="ctr">
              <a:solidFill>
                <a:srgbClr val="5B9BD5"/>
              </a:solidFill>
              <a:prstDash val="solid"/>
              <a:miter lim="800000"/>
              <a:tailEnd type="triangle"/>
            </a:ln>
            <a:effectLst/>
          </p:spPr>
        </p:cxnSp>
        <p:sp>
          <p:nvSpPr>
            <p:cNvPr id="181" name="Left Brace 180"/>
            <p:cNvSpPr/>
            <p:nvPr/>
          </p:nvSpPr>
          <p:spPr>
            <a:xfrm>
              <a:off x="3241041" y="2248655"/>
              <a:ext cx="217120" cy="3665385"/>
            </a:xfrm>
            <a:prstGeom prst="leftBrace">
              <a:avLst>
                <a:gd name="adj1" fmla="val 224704"/>
                <a:gd name="adj2" fmla="val 50262"/>
              </a:avLst>
            </a:prstGeom>
            <a:noFill/>
            <a:ln w="635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sz="1400" kern="0" smtClean="0">
                <a:solidFill>
                  <a:prstClr val="black"/>
                </a:solidFill>
                <a:latin typeface="Calibri" panose="020F0502020204030204"/>
                <a:ea typeface="ＭＳ Ｐゴシック"/>
                <a:cs typeface="+mn-cs"/>
              </a:endParaRPr>
            </a:p>
          </p:txBody>
        </p:sp>
        <p:cxnSp>
          <p:nvCxnSpPr>
            <p:cNvPr id="182" name="Straight Arrow Connector 181"/>
            <p:cNvCxnSpPr>
              <a:stCxn id="252" idx="3"/>
              <a:endCxn id="250" idx="1"/>
            </p:cNvCxnSpPr>
            <p:nvPr/>
          </p:nvCxnSpPr>
          <p:spPr>
            <a:xfrm flipV="1">
              <a:off x="840132" y="4041611"/>
              <a:ext cx="1662424" cy="922771"/>
            </a:xfrm>
            <a:prstGeom prst="straightConnector1">
              <a:avLst/>
            </a:prstGeom>
            <a:noFill/>
            <a:ln w="19050" cap="flat" cmpd="sng" algn="ctr">
              <a:solidFill>
                <a:srgbClr val="5B9BD5"/>
              </a:solidFill>
              <a:prstDash val="solid"/>
              <a:miter lim="800000"/>
              <a:tailEnd type="triangle"/>
            </a:ln>
            <a:effectLst/>
          </p:spPr>
        </p:cxnSp>
        <p:cxnSp>
          <p:nvCxnSpPr>
            <p:cNvPr id="183" name="Straight Arrow Connector 182"/>
            <p:cNvCxnSpPr>
              <a:stCxn id="189" idx="3"/>
              <a:endCxn id="250" idx="1"/>
            </p:cNvCxnSpPr>
            <p:nvPr/>
          </p:nvCxnSpPr>
          <p:spPr>
            <a:xfrm>
              <a:off x="1892809" y="4031005"/>
              <a:ext cx="609747" cy="10606"/>
            </a:xfrm>
            <a:prstGeom prst="straightConnector1">
              <a:avLst/>
            </a:prstGeom>
            <a:noFill/>
            <a:ln w="19050" cap="flat" cmpd="sng" algn="ctr">
              <a:solidFill>
                <a:srgbClr val="5B9BD5"/>
              </a:solidFill>
              <a:prstDash val="solid"/>
              <a:miter lim="800000"/>
              <a:tailEnd type="triangle"/>
            </a:ln>
            <a:effectLst/>
          </p:spPr>
        </p:cxnSp>
        <p:grpSp>
          <p:nvGrpSpPr>
            <p:cNvPr id="184" name="Group 183"/>
            <p:cNvGrpSpPr/>
            <p:nvPr/>
          </p:nvGrpSpPr>
          <p:grpSpPr>
            <a:xfrm>
              <a:off x="2098074" y="2100096"/>
              <a:ext cx="1005793" cy="781637"/>
              <a:chOff x="4115207" y="1971489"/>
              <a:chExt cx="1005793" cy="781637"/>
            </a:xfrm>
          </p:grpSpPr>
          <p:pic>
            <p:nvPicPr>
              <p:cNvPr id="246" name="Picture 245"/>
              <p:cNvPicPr>
                <a:picLocks noChangeAspect="1"/>
              </p:cNvPicPr>
              <p:nvPr/>
            </p:nvPicPr>
            <p:blipFill>
              <a:blip r:embed="rId7"/>
              <a:stretch>
                <a:fillRect/>
              </a:stretch>
            </p:blipFill>
            <p:spPr>
              <a:xfrm>
                <a:off x="4354779" y="1971489"/>
                <a:ext cx="466725" cy="495300"/>
              </a:xfrm>
              <a:prstGeom prst="rect">
                <a:avLst/>
              </a:prstGeom>
            </p:spPr>
          </p:pic>
          <p:sp>
            <p:nvSpPr>
              <p:cNvPr id="247" name="TextBox 246"/>
              <p:cNvSpPr txBox="1"/>
              <p:nvPr/>
            </p:nvSpPr>
            <p:spPr>
              <a:xfrm>
                <a:off x="4115207" y="2376851"/>
                <a:ext cx="1005793" cy="376275"/>
              </a:xfrm>
              <a:prstGeom prst="rect">
                <a:avLst/>
              </a:prstGeom>
              <a:noFill/>
            </p:spPr>
            <p:txBody>
              <a:bodyPr wrap="square" rtlCol="0">
                <a:spAutoFit/>
              </a:bodyPr>
              <a:lstStyle/>
              <a:p>
                <a:pPr algn="ctr" fontAlgn="auto">
                  <a:spcBef>
                    <a:spcPts val="0"/>
                  </a:spcBef>
                  <a:spcAft>
                    <a:spcPts val="0"/>
                  </a:spcAft>
                  <a:defRPr/>
                </a:pPr>
                <a:r>
                  <a:rPr lang="en-US" sz="800" kern="0" dirty="0" err="1" smtClean="0">
                    <a:solidFill>
                      <a:prstClr val="black"/>
                    </a:solidFill>
                    <a:latin typeface="Calibri" panose="020F0502020204030204"/>
                    <a:ea typeface="ＭＳ Ｐゴシック"/>
                    <a:cs typeface="+mn-cs"/>
                  </a:rPr>
                  <a:t>SpectrumScale</a:t>
                </a:r>
                <a:endParaRPr lang="en-US" sz="800" kern="0" dirty="0" smtClean="0">
                  <a:solidFill>
                    <a:prstClr val="black"/>
                  </a:solidFill>
                  <a:latin typeface="Calibri" panose="020F0502020204030204"/>
                  <a:ea typeface="ＭＳ Ｐゴシック"/>
                  <a:cs typeface="+mn-cs"/>
                </a:endParaRPr>
              </a:p>
              <a:p>
                <a:pPr algn="ct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AMI</a:t>
                </a:r>
              </a:p>
            </p:txBody>
          </p:sp>
        </p:grpSp>
        <p:sp>
          <p:nvSpPr>
            <p:cNvPr id="185" name="Right Brace 184"/>
            <p:cNvSpPr/>
            <p:nvPr/>
          </p:nvSpPr>
          <p:spPr>
            <a:xfrm>
              <a:off x="2005466" y="2021522"/>
              <a:ext cx="258508" cy="722618"/>
            </a:xfrm>
            <a:prstGeom prst="rightBrace">
              <a:avLst/>
            </a:prstGeom>
            <a:noFill/>
            <a:ln w="635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sz="1400" kern="0" smtClean="0">
                <a:solidFill>
                  <a:prstClr val="black"/>
                </a:solidFill>
                <a:latin typeface="Calibri" panose="020F0502020204030204"/>
                <a:ea typeface="ＭＳ Ｐゴシック"/>
                <a:cs typeface="+mn-cs"/>
              </a:endParaRPr>
            </a:p>
          </p:txBody>
        </p:sp>
        <p:sp>
          <p:nvSpPr>
            <p:cNvPr id="186" name="Rectangle 185"/>
            <p:cNvSpPr/>
            <p:nvPr/>
          </p:nvSpPr>
          <p:spPr>
            <a:xfrm>
              <a:off x="999856" y="1891934"/>
              <a:ext cx="965949"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fontAlgn="auto">
                <a:spcBef>
                  <a:spcPts val="0"/>
                </a:spcBef>
                <a:spcAft>
                  <a:spcPts val="0"/>
                </a:spcAft>
                <a:defRPr/>
              </a:pPr>
              <a:r>
                <a:rPr lang="en-US" sz="1000" kern="0" dirty="0" smtClean="0">
                  <a:solidFill>
                    <a:prstClr val="black"/>
                  </a:solidFill>
                  <a:latin typeface="Calibri" panose="020F0502020204030204"/>
                  <a:ea typeface="ＭＳ Ｐゴシック"/>
                  <a:cs typeface="+mn-cs"/>
                </a:rPr>
                <a:t>GPFS binaries</a:t>
              </a:r>
            </a:p>
          </p:txBody>
        </p:sp>
        <p:sp>
          <p:nvSpPr>
            <p:cNvPr id="187" name="Rectangle 186"/>
            <p:cNvSpPr/>
            <p:nvPr/>
          </p:nvSpPr>
          <p:spPr>
            <a:xfrm>
              <a:off x="1004964" y="2211993"/>
              <a:ext cx="951403" cy="264370"/>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fontAlgn="auto">
                <a:spcBef>
                  <a:spcPts val="0"/>
                </a:spcBef>
                <a:spcAft>
                  <a:spcPts val="0"/>
                </a:spcAft>
                <a:defRPr/>
              </a:pPr>
              <a:r>
                <a:rPr lang="en-US" sz="1000" kern="0" dirty="0" smtClean="0">
                  <a:solidFill>
                    <a:prstClr val="black"/>
                  </a:solidFill>
                  <a:latin typeface="Calibri" panose="020F0502020204030204"/>
                  <a:ea typeface="ＭＳ Ｐゴシック"/>
                  <a:cs typeface="+mn-cs"/>
                </a:rPr>
                <a:t>OS pre-</a:t>
              </a:r>
              <a:r>
                <a:rPr lang="en-US" sz="1000" kern="0" dirty="0" err="1" smtClean="0">
                  <a:solidFill>
                    <a:prstClr val="black"/>
                  </a:solidFill>
                  <a:latin typeface="Calibri" panose="020F0502020204030204"/>
                  <a:ea typeface="ＭＳ Ｐゴシック"/>
                  <a:cs typeface="+mn-cs"/>
                </a:rPr>
                <a:t>config</a:t>
              </a:r>
              <a:endParaRPr lang="en-US" sz="1000" kern="0" dirty="0" smtClean="0">
                <a:solidFill>
                  <a:prstClr val="black"/>
                </a:solidFill>
                <a:latin typeface="Calibri" panose="020F0502020204030204"/>
                <a:ea typeface="ＭＳ Ｐゴシック"/>
                <a:cs typeface="+mn-cs"/>
              </a:endParaRPr>
            </a:p>
          </p:txBody>
        </p:sp>
        <p:sp>
          <p:nvSpPr>
            <p:cNvPr id="188" name="Rectangle 187"/>
            <p:cNvSpPr/>
            <p:nvPr/>
          </p:nvSpPr>
          <p:spPr>
            <a:xfrm>
              <a:off x="328991" y="2536514"/>
              <a:ext cx="1643023" cy="39892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algn="ctr" fontAlgn="auto">
                <a:spcBef>
                  <a:spcPts val="0"/>
                </a:spcBef>
                <a:spcAft>
                  <a:spcPts val="0"/>
                </a:spcAft>
                <a:defRPr/>
              </a:pPr>
              <a:r>
                <a:rPr lang="en-US" sz="1000" kern="0" dirty="0" smtClean="0">
                  <a:solidFill>
                    <a:prstClr val="black"/>
                  </a:solidFill>
                  <a:latin typeface="Calibri" panose="020F0502020204030204"/>
                  <a:ea typeface="ＭＳ Ｐゴシック"/>
                  <a:cs typeface="+mn-cs"/>
                </a:rPr>
                <a:t>GPFS auto deploy scripts</a:t>
              </a:r>
            </a:p>
            <a:p>
              <a:pPr algn="ctr" fontAlgn="auto">
                <a:spcBef>
                  <a:spcPts val="0"/>
                </a:spcBef>
                <a:spcAft>
                  <a:spcPts val="0"/>
                </a:spcAft>
                <a:defRPr/>
              </a:pPr>
              <a:r>
                <a:rPr lang="en-US" sz="1000" kern="0" dirty="0" smtClean="0">
                  <a:solidFill>
                    <a:prstClr val="black"/>
                  </a:solidFill>
                  <a:latin typeface="Calibri" panose="020F0502020204030204"/>
                  <a:ea typeface="ＭＳ Ｐゴシック"/>
                  <a:cs typeface="+mn-cs"/>
                </a:rPr>
                <a:t>(/</a:t>
              </a:r>
              <a:r>
                <a:rPr lang="en-US" sz="1000" kern="0" dirty="0" err="1" smtClean="0">
                  <a:solidFill>
                    <a:prstClr val="black"/>
                  </a:solidFill>
                  <a:latin typeface="Calibri" panose="020F0502020204030204"/>
                  <a:ea typeface="ＭＳ Ｐゴシック"/>
                  <a:cs typeface="+mn-cs"/>
                </a:rPr>
                <a:t>usr</a:t>
              </a:r>
              <a:r>
                <a:rPr lang="en-US" sz="1000" kern="0" dirty="0" smtClean="0">
                  <a:solidFill>
                    <a:prstClr val="black"/>
                  </a:solidFill>
                  <a:latin typeface="Calibri" panose="020F0502020204030204"/>
                  <a:ea typeface="ＭＳ Ｐゴシック"/>
                  <a:cs typeface="+mn-cs"/>
                </a:rPr>
                <a:t>/bin/gpfsaws.sh)</a:t>
              </a:r>
            </a:p>
          </p:txBody>
        </p:sp>
        <p:sp>
          <p:nvSpPr>
            <p:cNvPr id="189" name="Flowchart: Document 188"/>
            <p:cNvSpPr/>
            <p:nvPr/>
          </p:nvSpPr>
          <p:spPr>
            <a:xfrm>
              <a:off x="993576" y="3561963"/>
              <a:ext cx="899233" cy="938084"/>
            </a:xfrm>
            <a:prstGeom prst="flowChartDocumen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900" b="1" kern="0" dirty="0" smtClean="0">
                  <a:solidFill>
                    <a:prstClr val="black"/>
                  </a:solidFill>
                  <a:latin typeface="Calibri" panose="020F0502020204030204"/>
                  <a:ea typeface="ＭＳ Ｐゴシック"/>
                  <a:cs typeface="+mn-cs"/>
                </a:rPr>
                <a:t>Parameters:</a:t>
              </a:r>
            </a:p>
            <a:p>
              <a:pPr fontAlgn="auto">
                <a:spcBef>
                  <a:spcPts val="0"/>
                </a:spcBef>
                <a:spcAft>
                  <a:spcPts val="0"/>
                </a:spcAft>
                <a:defRPr/>
              </a:pPr>
              <a:r>
                <a:rPr lang="en-US" sz="900" kern="0" dirty="0" err="1" smtClean="0">
                  <a:solidFill>
                    <a:prstClr val="black"/>
                  </a:solidFill>
                  <a:latin typeface="Calibri" panose="020F0502020204030204"/>
                  <a:ea typeface="ＭＳ Ｐゴシック"/>
                  <a:cs typeface="+mn-cs"/>
                </a:rPr>
                <a:t>NodeCount</a:t>
              </a:r>
              <a:endParaRPr lang="en-US" sz="900" kern="0" dirty="0" smtClean="0">
                <a:solidFill>
                  <a:prstClr val="black"/>
                </a:solidFill>
                <a:latin typeface="Calibri" panose="020F0502020204030204"/>
                <a:ea typeface="ＭＳ Ｐゴシック"/>
                <a:cs typeface="+mn-cs"/>
              </a:endParaRPr>
            </a:p>
            <a:p>
              <a:pPr fontAlgn="auto">
                <a:spcBef>
                  <a:spcPts val="0"/>
                </a:spcBef>
                <a:spcAft>
                  <a:spcPts val="0"/>
                </a:spcAft>
                <a:defRPr/>
              </a:pPr>
              <a:r>
                <a:rPr lang="en-US" sz="900" kern="0" dirty="0" err="1" smtClean="0">
                  <a:solidFill>
                    <a:prstClr val="black"/>
                  </a:solidFill>
                  <a:latin typeface="Calibri" panose="020F0502020204030204"/>
                  <a:ea typeface="ＭＳ Ｐゴシック"/>
                  <a:cs typeface="+mn-cs"/>
                </a:rPr>
                <a:t>DiskPerNode</a:t>
              </a:r>
              <a:endParaRPr lang="en-US" sz="900" kern="0" dirty="0" smtClean="0">
                <a:solidFill>
                  <a:prstClr val="black"/>
                </a:solidFill>
                <a:latin typeface="Calibri" panose="020F0502020204030204"/>
                <a:ea typeface="ＭＳ Ｐゴシック"/>
                <a:cs typeface="+mn-cs"/>
              </a:endParaRPr>
            </a:p>
            <a:p>
              <a:pPr fontAlgn="auto">
                <a:spcBef>
                  <a:spcPts val="0"/>
                </a:spcBef>
                <a:spcAft>
                  <a:spcPts val="0"/>
                </a:spcAft>
                <a:defRPr/>
              </a:pPr>
              <a:r>
                <a:rPr lang="en-US" sz="900" kern="0" dirty="0" err="1" smtClean="0">
                  <a:solidFill>
                    <a:prstClr val="black"/>
                  </a:solidFill>
                  <a:latin typeface="Calibri" panose="020F0502020204030204"/>
                  <a:ea typeface="ＭＳ Ｐゴシック"/>
                  <a:cs typeface="+mn-cs"/>
                </a:rPr>
                <a:t>EBSType</a:t>
              </a:r>
              <a:endParaRPr lang="en-US" sz="900" kern="0" dirty="0" smtClean="0">
                <a:solidFill>
                  <a:prstClr val="black"/>
                </a:solidFill>
                <a:latin typeface="Calibri" panose="020F0502020204030204"/>
                <a:ea typeface="ＭＳ Ｐゴシック"/>
                <a:cs typeface="+mn-cs"/>
              </a:endParaRPr>
            </a:p>
            <a:p>
              <a:pPr fontAlgn="auto">
                <a:spcBef>
                  <a:spcPts val="0"/>
                </a:spcBef>
                <a:spcAft>
                  <a:spcPts val="0"/>
                </a:spcAft>
                <a:defRPr/>
              </a:pPr>
              <a:r>
                <a:rPr lang="en-US" sz="900" kern="0" dirty="0" smtClean="0">
                  <a:solidFill>
                    <a:prstClr val="black"/>
                  </a:solidFill>
                  <a:latin typeface="Calibri" panose="020F0502020204030204"/>
                  <a:ea typeface="ＭＳ Ｐゴシック"/>
                  <a:cs typeface="+mn-cs"/>
                </a:rPr>
                <a:t>…</a:t>
              </a:r>
            </a:p>
          </p:txBody>
        </p:sp>
        <p:grpSp>
          <p:nvGrpSpPr>
            <p:cNvPr id="190" name="Group 189"/>
            <p:cNvGrpSpPr/>
            <p:nvPr/>
          </p:nvGrpSpPr>
          <p:grpSpPr>
            <a:xfrm>
              <a:off x="3602483" y="2942542"/>
              <a:ext cx="657225" cy="895858"/>
              <a:chOff x="4009204" y="3345653"/>
              <a:chExt cx="657225" cy="895858"/>
            </a:xfrm>
          </p:grpSpPr>
          <p:pic>
            <p:nvPicPr>
              <p:cNvPr id="244" name="Picture 243"/>
              <p:cNvPicPr>
                <a:picLocks noChangeAspect="1"/>
              </p:cNvPicPr>
              <p:nvPr/>
            </p:nvPicPr>
            <p:blipFill>
              <a:blip r:embed="rId8"/>
              <a:stretch>
                <a:fillRect/>
              </a:stretch>
            </p:blipFill>
            <p:spPr>
              <a:xfrm>
                <a:off x="4009204" y="3345653"/>
                <a:ext cx="657225" cy="733425"/>
              </a:xfrm>
              <a:prstGeom prst="rect">
                <a:avLst/>
              </a:prstGeom>
            </p:spPr>
          </p:pic>
          <p:sp>
            <p:nvSpPr>
              <p:cNvPr id="245" name="TextBox 244"/>
              <p:cNvSpPr txBox="1"/>
              <p:nvPr/>
            </p:nvSpPr>
            <p:spPr>
              <a:xfrm>
                <a:off x="4150678" y="3984960"/>
                <a:ext cx="427843" cy="256551"/>
              </a:xfrm>
              <a:prstGeom prst="rect">
                <a:avLst/>
              </a:prstGeom>
              <a:noFill/>
            </p:spPr>
            <p:txBody>
              <a:bodyPr wrap="square" rtlCol="0">
                <a:spAutoFit/>
              </a:bodyPr>
              <a:lstStyle/>
              <a:p>
                <a:pPr fontAlgn="auto">
                  <a:spcBef>
                    <a:spcPts val="0"/>
                  </a:spcBef>
                  <a:spcAft>
                    <a:spcPts val="0"/>
                  </a:spcAft>
                  <a:defRPr/>
                </a:pPr>
                <a:r>
                  <a:rPr lang="en-US" sz="900" kern="0" dirty="0" smtClean="0">
                    <a:solidFill>
                      <a:prstClr val="black"/>
                    </a:solidFill>
                    <a:latin typeface="Calibri" panose="020F0502020204030204"/>
                    <a:ea typeface="ＭＳ Ｐゴシック"/>
                    <a:cs typeface="+mn-cs"/>
                  </a:rPr>
                  <a:t>VPC</a:t>
                </a:r>
              </a:p>
            </p:txBody>
          </p:sp>
        </p:grpSp>
        <p:grpSp>
          <p:nvGrpSpPr>
            <p:cNvPr id="191" name="Group 190"/>
            <p:cNvGrpSpPr/>
            <p:nvPr/>
          </p:nvGrpSpPr>
          <p:grpSpPr>
            <a:xfrm>
              <a:off x="3652378" y="3999580"/>
              <a:ext cx="581846" cy="710071"/>
              <a:chOff x="4027534" y="4477950"/>
              <a:chExt cx="581846" cy="710071"/>
            </a:xfrm>
          </p:grpSpPr>
          <p:pic>
            <p:nvPicPr>
              <p:cNvPr id="242" name="Picture 241"/>
              <p:cNvPicPr>
                <a:picLocks noChangeAspect="1"/>
              </p:cNvPicPr>
              <p:nvPr/>
            </p:nvPicPr>
            <p:blipFill>
              <a:blip r:embed="rId9"/>
              <a:stretch>
                <a:fillRect/>
              </a:stretch>
            </p:blipFill>
            <p:spPr>
              <a:xfrm>
                <a:off x="4027534" y="4477950"/>
                <a:ext cx="557434" cy="495497"/>
              </a:xfrm>
              <a:prstGeom prst="rect">
                <a:avLst/>
              </a:prstGeom>
            </p:spPr>
          </p:pic>
          <p:sp>
            <p:nvSpPr>
              <p:cNvPr id="243" name="TextBox 242"/>
              <p:cNvSpPr txBox="1"/>
              <p:nvPr/>
            </p:nvSpPr>
            <p:spPr>
              <a:xfrm>
                <a:off x="4046298" y="4931470"/>
                <a:ext cx="563082" cy="256551"/>
              </a:xfrm>
              <a:prstGeom prst="rect">
                <a:avLst/>
              </a:prstGeom>
              <a:noFill/>
            </p:spPr>
            <p:txBody>
              <a:bodyPr wrap="square" rtlCol="0">
                <a:spAutoFit/>
              </a:bodyPr>
              <a:lstStyle/>
              <a:p>
                <a:pPr fontAlgn="auto">
                  <a:spcBef>
                    <a:spcPts val="0"/>
                  </a:spcBef>
                  <a:spcAft>
                    <a:spcPts val="0"/>
                  </a:spcAft>
                  <a:defRPr/>
                </a:pPr>
                <a:r>
                  <a:rPr lang="en-US" sz="900" kern="0" dirty="0" smtClean="0">
                    <a:solidFill>
                      <a:prstClr val="black"/>
                    </a:solidFill>
                    <a:latin typeface="Calibri" panose="020F0502020204030204"/>
                    <a:ea typeface="ＭＳ Ｐゴシック"/>
                    <a:cs typeface="+mn-cs"/>
                  </a:rPr>
                  <a:t>Route</a:t>
                </a:r>
              </a:p>
            </p:txBody>
          </p:sp>
        </p:grpSp>
        <p:grpSp>
          <p:nvGrpSpPr>
            <p:cNvPr id="192" name="Group 191"/>
            <p:cNvGrpSpPr/>
            <p:nvPr/>
          </p:nvGrpSpPr>
          <p:grpSpPr>
            <a:xfrm>
              <a:off x="3674966" y="4787510"/>
              <a:ext cx="555431" cy="734014"/>
              <a:chOff x="4050122" y="5265880"/>
              <a:chExt cx="555431" cy="734014"/>
            </a:xfrm>
          </p:grpSpPr>
          <p:pic>
            <p:nvPicPr>
              <p:cNvPr id="240" name="Picture 239"/>
              <p:cNvPicPr>
                <a:picLocks noChangeAspect="1"/>
              </p:cNvPicPr>
              <p:nvPr/>
            </p:nvPicPr>
            <p:blipFill>
              <a:blip r:embed="rId10"/>
              <a:stretch>
                <a:fillRect/>
              </a:stretch>
            </p:blipFill>
            <p:spPr>
              <a:xfrm>
                <a:off x="4050122" y="5265880"/>
                <a:ext cx="555431" cy="537798"/>
              </a:xfrm>
              <a:prstGeom prst="rect">
                <a:avLst/>
              </a:prstGeom>
            </p:spPr>
          </p:pic>
          <p:sp>
            <p:nvSpPr>
              <p:cNvPr id="241" name="TextBox 240"/>
              <p:cNvSpPr txBox="1"/>
              <p:nvPr/>
            </p:nvSpPr>
            <p:spPr>
              <a:xfrm>
                <a:off x="4120370" y="5743343"/>
                <a:ext cx="475175" cy="256551"/>
              </a:xfrm>
              <a:prstGeom prst="rect">
                <a:avLst/>
              </a:prstGeom>
              <a:noFill/>
            </p:spPr>
            <p:txBody>
              <a:bodyPr wrap="square" rtlCol="0">
                <a:spAutoFit/>
              </a:bodyPr>
              <a:lstStyle/>
              <a:p>
                <a:pPr fontAlgn="auto">
                  <a:spcBef>
                    <a:spcPts val="0"/>
                  </a:spcBef>
                  <a:spcAft>
                    <a:spcPts val="0"/>
                  </a:spcAft>
                  <a:defRPr/>
                </a:pPr>
                <a:r>
                  <a:rPr lang="en-US" sz="900" kern="0" dirty="0" smtClean="0">
                    <a:solidFill>
                      <a:prstClr val="black"/>
                    </a:solidFill>
                    <a:latin typeface="Calibri" panose="020F0502020204030204"/>
                    <a:ea typeface="ＭＳ Ｐゴシック"/>
                    <a:cs typeface="+mn-cs"/>
                  </a:rPr>
                  <a:t>IAM</a:t>
                </a:r>
              </a:p>
            </p:txBody>
          </p:sp>
        </p:grpSp>
        <p:grpSp>
          <p:nvGrpSpPr>
            <p:cNvPr id="193" name="Group 192"/>
            <p:cNvGrpSpPr/>
            <p:nvPr/>
          </p:nvGrpSpPr>
          <p:grpSpPr>
            <a:xfrm>
              <a:off x="3472818" y="5607982"/>
              <a:ext cx="959725" cy="732667"/>
              <a:chOff x="3847974" y="6086352"/>
              <a:chExt cx="959725" cy="732667"/>
            </a:xfrm>
          </p:grpSpPr>
          <p:pic>
            <p:nvPicPr>
              <p:cNvPr id="238" name="Picture 237"/>
              <p:cNvPicPr>
                <a:picLocks noChangeAspect="1"/>
              </p:cNvPicPr>
              <p:nvPr/>
            </p:nvPicPr>
            <p:blipFill>
              <a:blip r:embed="rId11"/>
              <a:stretch>
                <a:fillRect/>
              </a:stretch>
            </p:blipFill>
            <p:spPr>
              <a:xfrm>
                <a:off x="4070987" y="6086352"/>
                <a:ext cx="513981" cy="513981"/>
              </a:xfrm>
              <a:prstGeom prst="rect">
                <a:avLst/>
              </a:prstGeom>
            </p:spPr>
          </p:pic>
          <p:sp>
            <p:nvSpPr>
              <p:cNvPr id="239" name="TextBox 238"/>
              <p:cNvSpPr txBox="1"/>
              <p:nvPr/>
            </p:nvSpPr>
            <p:spPr>
              <a:xfrm>
                <a:off x="3847974" y="6562468"/>
                <a:ext cx="959725" cy="256551"/>
              </a:xfrm>
              <a:prstGeom prst="rect">
                <a:avLst/>
              </a:prstGeom>
              <a:noFill/>
            </p:spPr>
            <p:txBody>
              <a:bodyPr wrap="square" rtlCol="0">
                <a:spAutoFit/>
              </a:bodyPr>
              <a:lstStyle/>
              <a:p>
                <a:pPr fontAlgn="auto">
                  <a:spcBef>
                    <a:spcPts val="0"/>
                  </a:spcBef>
                  <a:spcAft>
                    <a:spcPts val="0"/>
                  </a:spcAft>
                  <a:defRPr/>
                </a:pPr>
                <a:r>
                  <a:rPr lang="en-US" sz="900" kern="0" dirty="0" err="1" smtClean="0">
                    <a:solidFill>
                      <a:prstClr val="black"/>
                    </a:solidFill>
                    <a:latin typeface="Calibri" panose="020F0502020204030204"/>
                    <a:ea typeface="ＭＳ Ｐゴシック"/>
                    <a:cs typeface="+mn-cs"/>
                  </a:rPr>
                  <a:t>SecurityGroup</a:t>
                </a:r>
                <a:endParaRPr lang="en-US" sz="900" kern="0" dirty="0" smtClean="0">
                  <a:solidFill>
                    <a:prstClr val="black"/>
                  </a:solidFill>
                  <a:latin typeface="Calibri" panose="020F0502020204030204"/>
                  <a:ea typeface="ＭＳ Ｐゴシック"/>
                  <a:cs typeface="+mn-cs"/>
                </a:endParaRPr>
              </a:p>
            </p:txBody>
          </p:sp>
        </p:grpSp>
        <p:cxnSp>
          <p:nvCxnSpPr>
            <p:cNvPr id="194" name="Curved Connector 193"/>
            <p:cNvCxnSpPr>
              <a:stCxn id="188" idx="3"/>
              <a:endCxn id="196" idx="1"/>
            </p:cNvCxnSpPr>
            <p:nvPr/>
          </p:nvCxnSpPr>
          <p:spPr>
            <a:xfrm flipV="1">
              <a:off x="1972014" y="2115141"/>
              <a:ext cx="2914076" cy="620834"/>
            </a:xfrm>
            <a:prstGeom prst="curvedConnector3">
              <a:avLst>
                <a:gd name="adj1" fmla="val 50000"/>
              </a:avLst>
            </a:prstGeom>
            <a:noFill/>
            <a:ln w="19050" cap="flat" cmpd="sng" algn="ctr">
              <a:solidFill>
                <a:srgbClr val="FF0000"/>
              </a:solidFill>
              <a:prstDash val="dashDot"/>
              <a:miter lim="800000"/>
              <a:tailEnd type="triangle"/>
            </a:ln>
            <a:effectLst/>
          </p:spPr>
        </p:cxnSp>
        <p:cxnSp>
          <p:nvCxnSpPr>
            <p:cNvPr id="195" name="Curved Connector 194"/>
            <p:cNvCxnSpPr>
              <a:endCxn id="197" idx="1"/>
            </p:cNvCxnSpPr>
            <p:nvPr/>
          </p:nvCxnSpPr>
          <p:spPr>
            <a:xfrm flipV="1">
              <a:off x="1891443" y="2337692"/>
              <a:ext cx="2984967" cy="1526185"/>
            </a:xfrm>
            <a:prstGeom prst="curvedConnector3">
              <a:avLst>
                <a:gd name="adj1" fmla="val 50000"/>
              </a:avLst>
            </a:prstGeom>
            <a:noFill/>
            <a:ln w="19050" cap="flat" cmpd="sng" algn="ctr">
              <a:solidFill>
                <a:srgbClr val="FF0000"/>
              </a:solidFill>
              <a:prstDash val="dashDot"/>
              <a:miter lim="800000"/>
              <a:tailEnd type="triangle"/>
            </a:ln>
            <a:effectLst/>
          </p:spPr>
        </p:cxnSp>
        <p:sp>
          <p:nvSpPr>
            <p:cNvPr id="196" name="TextBox 195"/>
            <p:cNvSpPr txBox="1"/>
            <p:nvPr/>
          </p:nvSpPr>
          <p:spPr>
            <a:xfrm>
              <a:off x="4886090" y="1995416"/>
              <a:ext cx="1258643" cy="239448"/>
            </a:xfrm>
            <a:prstGeom prst="rect">
              <a:avLst/>
            </a:prstGeom>
            <a:noFill/>
          </p:spPr>
          <p:txBody>
            <a:bodyPr wrap="square" rtlCol="0">
              <a:spAutoFit/>
            </a:bodyP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/usr/bin/gpfsaws.sh</a:t>
              </a:r>
            </a:p>
          </p:txBody>
        </p:sp>
        <p:sp>
          <p:nvSpPr>
            <p:cNvPr id="197" name="TextBox 196"/>
            <p:cNvSpPr txBox="1"/>
            <p:nvPr/>
          </p:nvSpPr>
          <p:spPr>
            <a:xfrm>
              <a:off x="4876409" y="2209417"/>
              <a:ext cx="1258643" cy="256551"/>
            </a:xfrm>
            <a:prstGeom prst="rect">
              <a:avLst/>
            </a:prstGeom>
            <a:noFill/>
          </p:spPr>
          <p:txBody>
            <a:bodyPr wrap="square" rtlCol="0">
              <a:spAutoFit/>
            </a:bodyPr>
            <a:lstStyle/>
            <a:p>
              <a:pPr fontAlgn="auto">
                <a:spcBef>
                  <a:spcPts val="0"/>
                </a:spcBef>
                <a:spcAft>
                  <a:spcPts val="0"/>
                </a:spcAft>
                <a:defRPr/>
              </a:pPr>
              <a:r>
                <a:rPr lang="en-US" sz="900" kern="0" dirty="0" smtClean="0">
                  <a:solidFill>
                    <a:prstClr val="black"/>
                  </a:solidFill>
                  <a:latin typeface="Calibri" panose="020F0502020204030204"/>
                  <a:ea typeface="ＭＳ Ｐゴシック"/>
                  <a:cs typeface="+mn-cs"/>
                </a:rPr>
                <a:t>/</a:t>
              </a:r>
              <a:r>
                <a:rPr lang="en-US" sz="900" kern="0" dirty="0" err="1" smtClean="0">
                  <a:solidFill>
                    <a:prstClr val="black"/>
                  </a:solidFill>
                  <a:latin typeface="Calibri" panose="020F0502020204030204"/>
                  <a:ea typeface="ＭＳ Ｐゴシック"/>
                  <a:cs typeface="+mn-cs"/>
                </a:rPr>
                <a:t>etc</a:t>
              </a:r>
              <a:r>
                <a:rPr lang="en-US" sz="900" kern="0" dirty="0" smtClean="0">
                  <a:solidFill>
                    <a:prstClr val="black"/>
                  </a:solidFill>
                  <a:latin typeface="Calibri" panose="020F0502020204030204"/>
                  <a:ea typeface="ＭＳ Ｐゴシック"/>
                  <a:cs typeface="+mn-cs"/>
                </a:rPr>
                <a:t>/</a:t>
              </a:r>
              <a:r>
                <a:rPr lang="en-US" sz="900" kern="0" dirty="0" err="1" smtClean="0">
                  <a:solidFill>
                    <a:prstClr val="black"/>
                  </a:solidFill>
                  <a:latin typeface="Calibri" panose="020F0502020204030204"/>
                  <a:ea typeface="ＭＳ Ｐゴシック"/>
                  <a:cs typeface="+mn-cs"/>
                </a:rPr>
                <a:t>gpfsaws.conf</a:t>
              </a:r>
              <a:endParaRPr lang="en-US" sz="900" kern="0" dirty="0" smtClean="0">
                <a:solidFill>
                  <a:prstClr val="black"/>
                </a:solidFill>
                <a:latin typeface="Calibri" panose="020F0502020204030204"/>
                <a:ea typeface="ＭＳ Ｐゴシック"/>
                <a:cs typeface="+mn-cs"/>
              </a:endParaRPr>
            </a:p>
          </p:txBody>
        </p:sp>
        <p:sp>
          <p:nvSpPr>
            <p:cNvPr id="198" name="Left Brace 197"/>
            <p:cNvSpPr/>
            <p:nvPr/>
          </p:nvSpPr>
          <p:spPr>
            <a:xfrm>
              <a:off x="6074996" y="1470982"/>
              <a:ext cx="150422" cy="1260555"/>
            </a:xfrm>
            <a:prstGeom prst="leftBrace">
              <a:avLst>
                <a:gd name="adj1" fmla="val 224704"/>
                <a:gd name="adj2" fmla="val 50262"/>
              </a:avLst>
            </a:prstGeom>
            <a:noFill/>
            <a:ln w="635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sz="1400" kern="0" smtClean="0">
                <a:solidFill>
                  <a:prstClr val="black"/>
                </a:solidFill>
                <a:latin typeface="Calibri" panose="020F0502020204030204"/>
                <a:ea typeface="ＭＳ Ｐゴシック"/>
                <a:cs typeface="+mn-cs"/>
              </a:endParaRPr>
            </a:p>
          </p:txBody>
        </p:sp>
        <p:sp>
          <p:nvSpPr>
            <p:cNvPr id="199" name="Rectangle 198"/>
            <p:cNvSpPr/>
            <p:nvPr/>
          </p:nvSpPr>
          <p:spPr>
            <a:xfrm>
              <a:off x="6262068" y="1391055"/>
              <a:ext cx="1161937"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Ec2-create-volume</a:t>
              </a:r>
            </a:p>
          </p:txBody>
        </p:sp>
        <p:sp>
          <p:nvSpPr>
            <p:cNvPr id="200" name="Rectangle 199"/>
            <p:cNvSpPr/>
            <p:nvPr/>
          </p:nvSpPr>
          <p:spPr>
            <a:xfrm>
              <a:off x="6255619" y="1683952"/>
              <a:ext cx="1168386"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Ec2-attach-volume</a:t>
              </a:r>
            </a:p>
          </p:txBody>
        </p:sp>
        <p:sp>
          <p:nvSpPr>
            <p:cNvPr id="201" name="Rectangle 200"/>
            <p:cNvSpPr/>
            <p:nvPr/>
          </p:nvSpPr>
          <p:spPr>
            <a:xfrm>
              <a:off x="6262068" y="1987995"/>
              <a:ext cx="1161937"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ec2-create-nic</a:t>
              </a:r>
            </a:p>
          </p:txBody>
        </p:sp>
        <p:sp>
          <p:nvSpPr>
            <p:cNvPr id="202" name="Rectangle 201"/>
            <p:cNvSpPr/>
            <p:nvPr/>
          </p:nvSpPr>
          <p:spPr>
            <a:xfrm>
              <a:off x="6262068" y="2300031"/>
              <a:ext cx="1161937"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Ec2-attach-nic</a:t>
              </a:r>
            </a:p>
          </p:txBody>
        </p:sp>
        <p:sp>
          <p:nvSpPr>
            <p:cNvPr id="203" name="Rectangle 202"/>
            <p:cNvSpPr/>
            <p:nvPr/>
          </p:nvSpPr>
          <p:spPr>
            <a:xfrm>
              <a:off x="6262068" y="2604763"/>
              <a:ext cx="1161937" cy="264371"/>
            </a:xfrm>
            <a:prstGeom prst="rect">
              <a:avLst/>
            </a:prstGeom>
            <a:solidFill>
              <a:sysClr val="window" lastClr="FFFFFF"/>
            </a:solidFill>
            <a:ln w="12700" cap="flat" cmpd="sng" algn="ctr">
              <a:solidFill>
                <a:srgbClr val="5B9BD5"/>
              </a:solidFill>
              <a:prstDash val="solid"/>
              <a:miter lim="800000"/>
            </a:ln>
            <a:effectLst/>
          </p:spPr>
          <p:txBody>
            <a:bodyPr rtlCol="0" anchor="ctr"/>
            <a:lstStyle/>
            <a:p>
              <a:pPr fontAlgn="auto">
                <a:spcBef>
                  <a:spcPts val="0"/>
                </a:spcBef>
                <a:spcAft>
                  <a:spcPts val="0"/>
                </a:spcAft>
                <a:defRPr/>
              </a:pPr>
              <a:r>
                <a:rPr lang="en-US" sz="800" kern="0" dirty="0" smtClean="0">
                  <a:solidFill>
                    <a:prstClr val="black"/>
                  </a:solidFill>
                  <a:latin typeface="Calibri" panose="020F0502020204030204"/>
                  <a:ea typeface="ＭＳ Ｐゴシック"/>
                  <a:cs typeface="+mn-cs"/>
                </a:rPr>
                <a:t>Mm commands</a:t>
              </a:r>
            </a:p>
          </p:txBody>
        </p:sp>
        <p:pic>
          <p:nvPicPr>
            <p:cNvPr id="204" name="Picture 203"/>
            <p:cNvPicPr>
              <a:picLocks noChangeAspect="1"/>
            </p:cNvPicPr>
            <p:nvPr/>
          </p:nvPicPr>
          <p:blipFill>
            <a:blip r:embed="rId3"/>
            <a:stretch>
              <a:fillRect/>
            </a:stretch>
          </p:blipFill>
          <p:spPr>
            <a:xfrm>
              <a:off x="5938218" y="3181699"/>
              <a:ext cx="647700" cy="695325"/>
            </a:xfrm>
            <a:prstGeom prst="rect">
              <a:avLst/>
            </a:prstGeom>
          </p:spPr>
        </p:pic>
        <p:pic>
          <p:nvPicPr>
            <p:cNvPr id="205" name="Picture 204"/>
            <p:cNvPicPr>
              <a:picLocks noChangeAspect="1"/>
            </p:cNvPicPr>
            <p:nvPr/>
          </p:nvPicPr>
          <p:blipFill>
            <a:blip r:embed="rId3"/>
            <a:stretch>
              <a:fillRect/>
            </a:stretch>
          </p:blipFill>
          <p:spPr>
            <a:xfrm>
              <a:off x="5933204" y="4081347"/>
              <a:ext cx="647700" cy="695325"/>
            </a:xfrm>
            <a:prstGeom prst="rect">
              <a:avLst/>
            </a:prstGeom>
          </p:spPr>
        </p:pic>
        <p:sp>
          <p:nvSpPr>
            <p:cNvPr id="206" name="TextBox 205"/>
            <p:cNvSpPr txBox="1"/>
            <p:nvPr/>
          </p:nvSpPr>
          <p:spPr>
            <a:xfrm>
              <a:off x="6980756" y="3009436"/>
              <a:ext cx="714057" cy="282207"/>
            </a:xfrm>
            <a:prstGeom prst="rect">
              <a:avLst/>
            </a:prstGeom>
            <a:noFill/>
          </p:spPr>
          <p:txBody>
            <a:bodyPr wrap="square" rtlCol="0">
              <a:spAutoFit/>
            </a:bodyPr>
            <a:lstStyle/>
            <a:p>
              <a:pPr algn="ctr" fontAlgn="auto">
                <a:spcBef>
                  <a:spcPts val="0"/>
                </a:spcBef>
                <a:spcAft>
                  <a:spcPts val="0"/>
                </a:spcAft>
                <a:defRPr/>
              </a:pPr>
              <a:r>
                <a:rPr lang="en-US" sz="1000" b="1" kern="0" dirty="0" smtClean="0">
                  <a:solidFill>
                    <a:prstClr val="black"/>
                  </a:solidFill>
                  <a:latin typeface="Calibri" panose="020F0502020204030204"/>
                  <a:ea typeface="ＭＳ Ｐゴシック"/>
                  <a:cs typeface="+mn-cs"/>
                </a:rPr>
                <a:t>EBS</a:t>
              </a:r>
            </a:p>
          </p:txBody>
        </p:sp>
        <p:sp>
          <p:nvSpPr>
            <p:cNvPr id="207" name="Rounded Rectangle 206"/>
            <p:cNvSpPr/>
            <p:nvPr/>
          </p:nvSpPr>
          <p:spPr>
            <a:xfrm>
              <a:off x="4975794" y="3683513"/>
              <a:ext cx="361659" cy="180363"/>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fontAlgn="auto">
                <a:spcBef>
                  <a:spcPts val="0"/>
                </a:spcBef>
                <a:spcAft>
                  <a:spcPts val="0"/>
                </a:spcAft>
                <a:defRPr/>
              </a:pPr>
              <a:r>
                <a:rPr lang="en-US" sz="700" kern="0" dirty="0" smtClean="0">
                  <a:solidFill>
                    <a:prstClr val="black"/>
                  </a:solidFill>
                  <a:latin typeface="Calibri" panose="020F0502020204030204"/>
                  <a:ea typeface="ＭＳ Ｐゴシック"/>
                  <a:cs typeface="+mn-cs"/>
                </a:rPr>
                <a:t>ENI</a:t>
              </a:r>
            </a:p>
          </p:txBody>
        </p:sp>
        <p:sp>
          <p:nvSpPr>
            <p:cNvPr id="208" name="Rounded Rectangle 207"/>
            <p:cNvSpPr/>
            <p:nvPr/>
          </p:nvSpPr>
          <p:spPr>
            <a:xfrm>
              <a:off x="4975794" y="3954035"/>
              <a:ext cx="361659" cy="180363"/>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fontAlgn="auto">
                <a:spcBef>
                  <a:spcPts val="0"/>
                </a:spcBef>
                <a:spcAft>
                  <a:spcPts val="0"/>
                </a:spcAft>
                <a:defRPr/>
              </a:pPr>
              <a:r>
                <a:rPr lang="en-US" sz="700" kern="0" dirty="0" smtClean="0">
                  <a:solidFill>
                    <a:prstClr val="black"/>
                  </a:solidFill>
                  <a:latin typeface="Calibri" panose="020F0502020204030204"/>
                  <a:ea typeface="ＭＳ Ｐゴシック"/>
                  <a:cs typeface="+mn-cs"/>
                </a:rPr>
                <a:t>ENI</a:t>
              </a:r>
            </a:p>
          </p:txBody>
        </p:sp>
        <p:sp>
          <p:nvSpPr>
            <p:cNvPr id="209" name="Flowchart: Summing Junction 208"/>
            <p:cNvSpPr/>
            <p:nvPr/>
          </p:nvSpPr>
          <p:spPr>
            <a:xfrm>
              <a:off x="4395975" y="4088418"/>
              <a:ext cx="394282" cy="317820"/>
            </a:xfrm>
            <a:prstGeom prst="flowChartSummingJunction">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fontAlgn="auto">
                <a:spcBef>
                  <a:spcPts val="0"/>
                </a:spcBef>
                <a:spcAft>
                  <a:spcPts val="0"/>
                </a:spcAft>
                <a:defRPr/>
              </a:pPr>
              <a:endParaRPr lang="en-US" sz="1400" kern="0" smtClean="0">
                <a:solidFill>
                  <a:prstClr val="black"/>
                </a:solidFill>
                <a:latin typeface="Calibri" panose="020F0502020204030204"/>
                <a:ea typeface="ＭＳ Ｐゴシック"/>
                <a:cs typeface="+mn-cs"/>
              </a:endParaRPr>
            </a:p>
          </p:txBody>
        </p:sp>
        <p:cxnSp>
          <p:nvCxnSpPr>
            <p:cNvPr id="210" name="Straight Arrow Connector 209"/>
            <p:cNvCxnSpPr>
              <a:stCxn id="209" idx="6"/>
              <a:endCxn id="208" idx="1"/>
            </p:cNvCxnSpPr>
            <p:nvPr/>
          </p:nvCxnSpPr>
          <p:spPr>
            <a:xfrm flipV="1">
              <a:off x="4790257" y="4044217"/>
              <a:ext cx="185537" cy="203111"/>
            </a:xfrm>
            <a:prstGeom prst="straightConnector1">
              <a:avLst/>
            </a:prstGeom>
            <a:noFill/>
            <a:ln w="6350" cap="flat" cmpd="sng" algn="ctr">
              <a:solidFill>
                <a:srgbClr val="70AD47"/>
              </a:solidFill>
              <a:prstDash val="solid"/>
              <a:miter lim="800000"/>
              <a:headEnd type="triangle"/>
              <a:tailEnd type="triangle"/>
            </a:ln>
            <a:effectLst/>
          </p:spPr>
        </p:cxnSp>
        <p:cxnSp>
          <p:nvCxnSpPr>
            <p:cNvPr id="211" name="Straight Arrow Connector 210"/>
            <p:cNvCxnSpPr>
              <a:stCxn id="209" idx="6"/>
              <a:endCxn id="207" idx="1"/>
            </p:cNvCxnSpPr>
            <p:nvPr/>
          </p:nvCxnSpPr>
          <p:spPr>
            <a:xfrm flipV="1">
              <a:off x="4790257" y="3773695"/>
              <a:ext cx="185537" cy="473633"/>
            </a:xfrm>
            <a:prstGeom prst="straightConnector1">
              <a:avLst/>
            </a:prstGeom>
            <a:noFill/>
            <a:ln w="6350" cap="flat" cmpd="sng" algn="ctr">
              <a:solidFill>
                <a:srgbClr val="70AD47"/>
              </a:solidFill>
              <a:prstDash val="solid"/>
              <a:miter lim="800000"/>
              <a:headEnd type="triangle"/>
              <a:tailEnd type="triangle"/>
            </a:ln>
            <a:effectLst/>
          </p:spPr>
        </p:cxnSp>
        <p:sp>
          <p:nvSpPr>
            <p:cNvPr id="212" name="TextBox 211"/>
            <p:cNvSpPr txBox="1"/>
            <p:nvPr/>
          </p:nvSpPr>
          <p:spPr>
            <a:xfrm>
              <a:off x="4284437" y="4364272"/>
              <a:ext cx="624164" cy="282207"/>
            </a:xfrm>
            <a:prstGeom prst="rect">
              <a:avLst/>
            </a:prstGeom>
            <a:noFill/>
          </p:spPr>
          <p:txBody>
            <a:bodyPr wrap="square" rtlCol="0">
              <a:spAutoFit/>
            </a:bodyPr>
            <a:lstStyle/>
            <a:p>
              <a:pPr fontAlgn="auto">
                <a:spcBef>
                  <a:spcPts val="0"/>
                </a:spcBef>
                <a:spcAft>
                  <a:spcPts val="0"/>
                </a:spcAft>
                <a:defRPr/>
              </a:pPr>
              <a:r>
                <a:rPr lang="en-US" sz="1000" kern="0" dirty="0" smtClean="0">
                  <a:solidFill>
                    <a:prstClr val="black"/>
                  </a:solidFill>
                  <a:latin typeface="Calibri" panose="020F0502020204030204"/>
                  <a:ea typeface="ＭＳ Ｐゴシック"/>
                  <a:cs typeface="+mn-cs"/>
                </a:rPr>
                <a:t>Subnet</a:t>
              </a:r>
            </a:p>
          </p:txBody>
        </p:sp>
        <p:cxnSp>
          <p:nvCxnSpPr>
            <p:cNvPr id="213" name="Straight Arrow Connector 212"/>
            <p:cNvCxnSpPr>
              <a:stCxn id="242" idx="3"/>
              <a:endCxn id="209" idx="2"/>
            </p:cNvCxnSpPr>
            <p:nvPr/>
          </p:nvCxnSpPr>
          <p:spPr>
            <a:xfrm flipV="1">
              <a:off x="4209812" y="4247328"/>
              <a:ext cx="186163" cy="1"/>
            </a:xfrm>
            <a:prstGeom prst="straightConnector1">
              <a:avLst/>
            </a:prstGeom>
            <a:noFill/>
            <a:ln w="19050" cap="flat" cmpd="sng" algn="ctr">
              <a:solidFill>
                <a:srgbClr val="5B9BD5"/>
              </a:solidFill>
              <a:prstDash val="solid"/>
              <a:miter lim="800000"/>
              <a:tailEnd type="triangle"/>
            </a:ln>
            <a:effectLst/>
          </p:spPr>
        </p:cxnSp>
        <p:sp>
          <p:nvSpPr>
            <p:cNvPr id="214" name="TextBox 213"/>
            <p:cNvSpPr txBox="1"/>
            <p:nvPr/>
          </p:nvSpPr>
          <p:spPr>
            <a:xfrm>
              <a:off x="4827255" y="3074558"/>
              <a:ext cx="733841" cy="615723"/>
            </a:xfrm>
            <a:prstGeom prst="rect">
              <a:avLst/>
            </a:prstGeom>
            <a:noFill/>
          </p:spPr>
          <p:txBody>
            <a:bodyPr wrap="square" rtlCol="0">
              <a:spAutoFit/>
            </a:bodyPr>
            <a:lstStyle/>
            <a:p>
              <a:pPr algn="ctr" fontAlgn="auto">
                <a:spcBef>
                  <a:spcPts val="0"/>
                </a:spcBef>
                <a:spcAft>
                  <a:spcPts val="0"/>
                </a:spcAft>
                <a:defRPr/>
              </a:pPr>
              <a:r>
                <a:rPr lang="en-US" sz="1000" b="1" kern="0" dirty="0" smtClean="0">
                  <a:solidFill>
                    <a:prstClr val="black"/>
                  </a:solidFill>
                  <a:latin typeface="Calibri" panose="020F0502020204030204"/>
                  <a:ea typeface="ＭＳ Ｐゴシック"/>
                  <a:cs typeface="+mn-cs"/>
                </a:rPr>
                <a:t>Elastic</a:t>
              </a:r>
            </a:p>
            <a:p>
              <a:pPr algn="ctr" fontAlgn="auto">
                <a:spcBef>
                  <a:spcPts val="0"/>
                </a:spcBef>
                <a:spcAft>
                  <a:spcPts val="0"/>
                </a:spcAft>
                <a:defRPr/>
              </a:pPr>
              <a:r>
                <a:rPr lang="en-US" sz="1000" b="1" kern="0" dirty="0" smtClean="0">
                  <a:solidFill>
                    <a:prstClr val="black"/>
                  </a:solidFill>
                  <a:latin typeface="Calibri" panose="020F0502020204030204"/>
                  <a:ea typeface="ＭＳ Ｐゴシック"/>
                  <a:cs typeface="+mn-cs"/>
                </a:rPr>
                <a:t>Network</a:t>
              </a:r>
            </a:p>
            <a:p>
              <a:pPr algn="ctr" fontAlgn="auto">
                <a:spcBef>
                  <a:spcPts val="0"/>
                </a:spcBef>
                <a:spcAft>
                  <a:spcPts val="0"/>
                </a:spcAft>
                <a:defRPr/>
              </a:pPr>
              <a:r>
                <a:rPr lang="en-US" sz="1000" b="1" kern="0" dirty="0" smtClean="0">
                  <a:solidFill>
                    <a:prstClr val="black"/>
                  </a:solidFill>
                  <a:latin typeface="Calibri" panose="020F0502020204030204"/>
                  <a:ea typeface="ＭＳ Ｐゴシック"/>
                  <a:cs typeface="+mn-cs"/>
                </a:rPr>
                <a:t>Interface</a:t>
              </a:r>
            </a:p>
          </p:txBody>
        </p:sp>
        <p:grpSp>
          <p:nvGrpSpPr>
            <p:cNvPr id="215" name="Group 214"/>
            <p:cNvGrpSpPr/>
            <p:nvPr/>
          </p:nvGrpSpPr>
          <p:grpSpPr>
            <a:xfrm>
              <a:off x="7114354" y="3315526"/>
              <a:ext cx="619302" cy="735973"/>
              <a:chOff x="7846719" y="2666678"/>
              <a:chExt cx="619302" cy="735973"/>
            </a:xfrm>
          </p:grpSpPr>
          <p:pic>
            <p:nvPicPr>
              <p:cNvPr id="235" name="Picture 234"/>
              <p:cNvPicPr>
                <a:picLocks noChangeAspect="1"/>
              </p:cNvPicPr>
              <p:nvPr/>
            </p:nvPicPr>
            <p:blipFill>
              <a:blip r:embed="rId12"/>
              <a:stretch>
                <a:fillRect/>
              </a:stretch>
            </p:blipFill>
            <p:spPr>
              <a:xfrm>
                <a:off x="7846719" y="2666678"/>
                <a:ext cx="314502" cy="431173"/>
              </a:xfrm>
              <a:prstGeom prst="rect">
                <a:avLst/>
              </a:prstGeom>
            </p:spPr>
          </p:pic>
          <p:pic>
            <p:nvPicPr>
              <p:cNvPr id="236" name="Picture 235"/>
              <p:cNvPicPr>
                <a:picLocks noChangeAspect="1"/>
              </p:cNvPicPr>
              <p:nvPr/>
            </p:nvPicPr>
            <p:blipFill>
              <a:blip r:embed="rId12"/>
              <a:stretch>
                <a:fillRect/>
              </a:stretch>
            </p:blipFill>
            <p:spPr>
              <a:xfrm>
                <a:off x="7999119" y="2819078"/>
                <a:ext cx="314502" cy="431173"/>
              </a:xfrm>
              <a:prstGeom prst="rect">
                <a:avLst/>
              </a:prstGeom>
            </p:spPr>
          </p:pic>
          <p:pic>
            <p:nvPicPr>
              <p:cNvPr id="237" name="Picture 236"/>
              <p:cNvPicPr>
                <a:picLocks noChangeAspect="1"/>
              </p:cNvPicPr>
              <p:nvPr/>
            </p:nvPicPr>
            <p:blipFill>
              <a:blip r:embed="rId12"/>
              <a:stretch>
                <a:fillRect/>
              </a:stretch>
            </p:blipFill>
            <p:spPr>
              <a:xfrm>
                <a:off x="8151519" y="2971478"/>
                <a:ext cx="314502" cy="431173"/>
              </a:xfrm>
              <a:prstGeom prst="rect">
                <a:avLst/>
              </a:prstGeom>
            </p:spPr>
          </p:pic>
        </p:grpSp>
        <p:grpSp>
          <p:nvGrpSpPr>
            <p:cNvPr id="216" name="Group 215"/>
            <p:cNvGrpSpPr/>
            <p:nvPr/>
          </p:nvGrpSpPr>
          <p:grpSpPr>
            <a:xfrm>
              <a:off x="7104549" y="4220557"/>
              <a:ext cx="619302" cy="735973"/>
              <a:chOff x="7846719" y="2666678"/>
              <a:chExt cx="619302" cy="735973"/>
            </a:xfrm>
          </p:grpSpPr>
          <p:pic>
            <p:nvPicPr>
              <p:cNvPr id="232" name="Picture 231"/>
              <p:cNvPicPr>
                <a:picLocks noChangeAspect="1"/>
              </p:cNvPicPr>
              <p:nvPr/>
            </p:nvPicPr>
            <p:blipFill>
              <a:blip r:embed="rId12"/>
              <a:stretch>
                <a:fillRect/>
              </a:stretch>
            </p:blipFill>
            <p:spPr>
              <a:xfrm>
                <a:off x="7846719" y="2666678"/>
                <a:ext cx="314502" cy="431173"/>
              </a:xfrm>
              <a:prstGeom prst="rect">
                <a:avLst/>
              </a:prstGeom>
            </p:spPr>
          </p:pic>
          <p:pic>
            <p:nvPicPr>
              <p:cNvPr id="233" name="Picture 232"/>
              <p:cNvPicPr>
                <a:picLocks noChangeAspect="1"/>
              </p:cNvPicPr>
              <p:nvPr/>
            </p:nvPicPr>
            <p:blipFill>
              <a:blip r:embed="rId12"/>
              <a:stretch>
                <a:fillRect/>
              </a:stretch>
            </p:blipFill>
            <p:spPr>
              <a:xfrm>
                <a:off x="7999119" y="2819078"/>
                <a:ext cx="314502" cy="431173"/>
              </a:xfrm>
              <a:prstGeom prst="rect">
                <a:avLst/>
              </a:prstGeom>
            </p:spPr>
          </p:pic>
          <p:pic>
            <p:nvPicPr>
              <p:cNvPr id="234" name="Picture 233"/>
              <p:cNvPicPr>
                <a:picLocks noChangeAspect="1"/>
              </p:cNvPicPr>
              <p:nvPr/>
            </p:nvPicPr>
            <p:blipFill>
              <a:blip r:embed="rId12"/>
              <a:stretch>
                <a:fillRect/>
              </a:stretch>
            </p:blipFill>
            <p:spPr>
              <a:xfrm>
                <a:off x="8151519" y="2971478"/>
                <a:ext cx="314502" cy="431173"/>
              </a:xfrm>
              <a:prstGeom prst="rect">
                <a:avLst/>
              </a:prstGeom>
            </p:spPr>
          </p:pic>
        </p:grpSp>
        <p:sp>
          <p:nvSpPr>
            <p:cNvPr id="217" name="Rounded Rectangle 216"/>
            <p:cNvSpPr/>
            <p:nvPr/>
          </p:nvSpPr>
          <p:spPr>
            <a:xfrm>
              <a:off x="4975793" y="4256119"/>
              <a:ext cx="361659" cy="180363"/>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rtlCol="0" anchor="ctr"/>
            <a:lstStyle/>
            <a:p>
              <a:pPr algn="ctr" fontAlgn="auto">
                <a:spcBef>
                  <a:spcPts val="0"/>
                </a:spcBef>
                <a:spcAft>
                  <a:spcPts val="0"/>
                </a:spcAft>
                <a:defRPr/>
              </a:pPr>
              <a:r>
                <a:rPr lang="en-US" sz="700" kern="0" dirty="0" smtClean="0">
                  <a:solidFill>
                    <a:prstClr val="black"/>
                  </a:solidFill>
                  <a:latin typeface="Calibri" panose="020F0502020204030204"/>
                  <a:ea typeface="ＭＳ Ｐゴシック"/>
                  <a:cs typeface="+mn-cs"/>
                </a:rPr>
                <a:t>ENI</a:t>
              </a:r>
            </a:p>
          </p:txBody>
        </p:sp>
        <p:pic>
          <p:nvPicPr>
            <p:cNvPr id="218" name="Picture 217"/>
            <p:cNvPicPr>
              <a:picLocks noChangeAspect="1"/>
            </p:cNvPicPr>
            <p:nvPr/>
          </p:nvPicPr>
          <p:blipFill>
            <a:blip r:embed="rId3"/>
            <a:stretch>
              <a:fillRect/>
            </a:stretch>
          </p:blipFill>
          <p:spPr>
            <a:xfrm>
              <a:off x="5939660" y="5044268"/>
              <a:ext cx="647700" cy="695325"/>
            </a:xfrm>
            <a:prstGeom prst="rect">
              <a:avLst/>
            </a:prstGeom>
          </p:spPr>
        </p:pic>
        <p:cxnSp>
          <p:nvCxnSpPr>
            <p:cNvPr id="219" name="Straight Arrow Connector 218"/>
            <p:cNvCxnSpPr>
              <a:stCxn id="204" idx="3"/>
              <a:endCxn id="235" idx="1"/>
            </p:cNvCxnSpPr>
            <p:nvPr/>
          </p:nvCxnSpPr>
          <p:spPr>
            <a:xfrm>
              <a:off x="6585918" y="3529362"/>
              <a:ext cx="528436" cy="1751"/>
            </a:xfrm>
            <a:prstGeom prst="straightConnector1">
              <a:avLst/>
            </a:prstGeom>
            <a:noFill/>
            <a:ln w="6350" cap="flat" cmpd="sng" algn="ctr">
              <a:solidFill>
                <a:srgbClr val="5B9BD5"/>
              </a:solidFill>
              <a:prstDash val="solid"/>
              <a:miter lim="800000"/>
              <a:headEnd type="triangle"/>
              <a:tailEnd type="triangle"/>
            </a:ln>
            <a:effectLst/>
          </p:spPr>
        </p:cxnSp>
        <p:cxnSp>
          <p:nvCxnSpPr>
            <p:cNvPr id="220" name="Straight Arrow Connector 219"/>
            <p:cNvCxnSpPr>
              <a:stCxn id="205" idx="3"/>
              <a:endCxn id="232" idx="1"/>
            </p:cNvCxnSpPr>
            <p:nvPr/>
          </p:nvCxnSpPr>
          <p:spPr>
            <a:xfrm>
              <a:off x="6580904" y="4429010"/>
              <a:ext cx="523645" cy="7134"/>
            </a:xfrm>
            <a:prstGeom prst="straightConnector1">
              <a:avLst/>
            </a:prstGeom>
            <a:noFill/>
            <a:ln w="6350" cap="flat" cmpd="sng" algn="ctr">
              <a:solidFill>
                <a:srgbClr val="5B9BD5"/>
              </a:solidFill>
              <a:prstDash val="solid"/>
              <a:miter lim="800000"/>
              <a:headEnd type="triangle"/>
              <a:tailEnd type="triangle"/>
            </a:ln>
            <a:effectLst/>
          </p:spPr>
        </p:cxnSp>
        <p:grpSp>
          <p:nvGrpSpPr>
            <p:cNvPr id="221" name="Group 220"/>
            <p:cNvGrpSpPr/>
            <p:nvPr/>
          </p:nvGrpSpPr>
          <p:grpSpPr>
            <a:xfrm>
              <a:off x="7114354" y="5178067"/>
              <a:ext cx="619302" cy="735973"/>
              <a:chOff x="7846719" y="2666678"/>
              <a:chExt cx="619302" cy="735973"/>
            </a:xfrm>
          </p:grpSpPr>
          <p:pic>
            <p:nvPicPr>
              <p:cNvPr id="229" name="Picture 228"/>
              <p:cNvPicPr>
                <a:picLocks noChangeAspect="1"/>
              </p:cNvPicPr>
              <p:nvPr/>
            </p:nvPicPr>
            <p:blipFill>
              <a:blip r:embed="rId12"/>
              <a:stretch>
                <a:fillRect/>
              </a:stretch>
            </p:blipFill>
            <p:spPr>
              <a:xfrm>
                <a:off x="7846719" y="2666678"/>
                <a:ext cx="314502" cy="431173"/>
              </a:xfrm>
              <a:prstGeom prst="rect">
                <a:avLst/>
              </a:prstGeom>
            </p:spPr>
          </p:pic>
          <p:pic>
            <p:nvPicPr>
              <p:cNvPr id="230" name="Picture 229"/>
              <p:cNvPicPr>
                <a:picLocks noChangeAspect="1"/>
              </p:cNvPicPr>
              <p:nvPr/>
            </p:nvPicPr>
            <p:blipFill>
              <a:blip r:embed="rId12"/>
              <a:stretch>
                <a:fillRect/>
              </a:stretch>
            </p:blipFill>
            <p:spPr>
              <a:xfrm>
                <a:off x="7999119" y="2819078"/>
                <a:ext cx="314502" cy="431173"/>
              </a:xfrm>
              <a:prstGeom prst="rect">
                <a:avLst/>
              </a:prstGeom>
            </p:spPr>
          </p:pic>
          <p:pic>
            <p:nvPicPr>
              <p:cNvPr id="231" name="Picture 230"/>
              <p:cNvPicPr>
                <a:picLocks noChangeAspect="1"/>
              </p:cNvPicPr>
              <p:nvPr/>
            </p:nvPicPr>
            <p:blipFill>
              <a:blip r:embed="rId12"/>
              <a:stretch>
                <a:fillRect/>
              </a:stretch>
            </p:blipFill>
            <p:spPr>
              <a:xfrm>
                <a:off x="8151519" y="2971478"/>
                <a:ext cx="314502" cy="431173"/>
              </a:xfrm>
              <a:prstGeom prst="rect">
                <a:avLst/>
              </a:prstGeom>
            </p:spPr>
          </p:pic>
        </p:grpSp>
        <p:cxnSp>
          <p:nvCxnSpPr>
            <p:cNvPr id="222" name="Straight Arrow Connector 221"/>
            <p:cNvCxnSpPr>
              <a:stCxn id="218" idx="3"/>
              <a:endCxn id="229" idx="1"/>
            </p:cNvCxnSpPr>
            <p:nvPr/>
          </p:nvCxnSpPr>
          <p:spPr>
            <a:xfrm>
              <a:off x="6587360" y="5391931"/>
              <a:ext cx="526994" cy="1723"/>
            </a:xfrm>
            <a:prstGeom prst="straightConnector1">
              <a:avLst/>
            </a:prstGeom>
            <a:noFill/>
            <a:ln w="6350" cap="flat" cmpd="sng" algn="ctr">
              <a:solidFill>
                <a:srgbClr val="5B9BD5"/>
              </a:solidFill>
              <a:prstDash val="solid"/>
              <a:miter lim="800000"/>
              <a:headEnd type="triangle"/>
              <a:tailEnd type="triangle"/>
            </a:ln>
            <a:effectLst/>
          </p:spPr>
        </p:cxnSp>
        <p:cxnSp>
          <p:nvCxnSpPr>
            <p:cNvPr id="223" name="Straight Arrow Connector 222"/>
            <p:cNvCxnSpPr>
              <a:stCxn id="209" idx="6"/>
              <a:endCxn id="217" idx="1"/>
            </p:cNvCxnSpPr>
            <p:nvPr/>
          </p:nvCxnSpPr>
          <p:spPr>
            <a:xfrm>
              <a:off x="4790257" y="4247328"/>
              <a:ext cx="185536" cy="98973"/>
            </a:xfrm>
            <a:prstGeom prst="straightConnector1">
              <a:avLst/>
            </a:prstGeom>
            <a:noFill/>
            <a:ln w="6350" cap="flat" cmpd="sng" algn="ctr">
              <a:solidFill>
                <a:srgbClr val="70AD47"/>
              </a:solidFill>
              <a:prstDash val="solid"/>
              <a:miter lim="800000"/>
              <a:headEnd type="triangle"/>
              <a:tailEnd type="triangle"/>
            </a:ln>
            <a:effectLst/>
          </p:spPr>
        </p:cxnSp>
        <p:cxnSp>
          <p:nvCxnSpPr>
            <p:cNvPr id="224" name="Straight Arrow Connector 223"/>
            <p:cNvCxnSpPr>
              <a:stCxn id="207" idx="3"/>
              <a:endCxn id="204" idx="1"/>
            </p:cNvCxnSpPr>
            <p:nvPr/>
          </p:nvCxnSpPr>
          <p:spPr>
            <a:xfrm flipV="1">
              <a:off x="5337453" y="3529362"/>
              <a:ext cx="600765" cy="244333"/>
            </a:xfrm>
            <a:prstGeom prst="straightConnector1">
              <a:avLst/>
            </a:prstGeom>
            <a:noFill/>
            <a:ln w="6350" cap="flat" cmpd="sng" algn="ctr">
              <a:solidFill>
                <a:srgbClr val="70AD47"/>
              </a:solidFill>
              <a:prstDash val="solid"/>
              <a:miter lim="800000"/>
              <a:headEnd type="triangle"/>
              <a:tailEnd type="triangle"/>
            </a:ln>
            <a:effectLst/>
          </p:spPr>
        </p:cxnSp>
        <p:cxnSp>
          <p:nvCxnSpPr>
            <p:cNvPr id="225" name="Straight Arrow Connector 224"/>
            <p:cNvCxnSpPr>
              <a:stCxn id="208" idx="3"/>
              <a:endCxn id="205" idx="1"/>
            </p:cNvCxnSpPr>
            <p:nvPr/>
          </p:nvCxnSpPr>
          <p:spPr>
            <a:xfrm>
              <a:off x="5337453" y="4044217"/>
              <a:ext cx="595751" cy="384793"/>
            </a:xfrm>
            <a:prstGeom prst="straightConnector1">
              <a:avLst/>
            </a:prstGeom>
            <a:noFill/>
            <a:ln w="6350" cap="flat" cmpd="sng" algn="ctr">
              <a:solidFill>
                <a:srgbClr val="70AD47"/>
              </a:solidFill>
              <a:prstDash val="solid"/>
              <a:miter lim="800000"/>
              <a:headEnd type="triangle"/>
              <a:tailEnd type="triangle"/>
            </a:ln>
            <a:effectLst/>
          </p:spPr>
        </p:cxnSp>
        <p:cxnSp>
          <p:nvCxnSpPr>
            <p:cNvPr id="226" name="Straight Arrow Connector 225"/>
            <p:cNvCxnSpPr>
              <a:stCxn id="217" idx="3"/>
              <a:endCxn id="218" idx="1"/>
            </p:cNvCxnSpPr>
            <p:nvPr/>
          </p:nvCxnSpPr>
          <p:spPr>
            <a:xfrm>
              <a:off x="5337452" y="4346301"/>
              <a:ext cx="602208" cy="1045630"/>
            </a:xfrm>
            <a:prstGeom prst="straightConnector1">
              <a:avLst/>
            </a:prstGeom>
            <a:noFill/>
            <a:ln w="6350" cap="flat" cmpd="sng" algn="ctr">
              <a:solidFill>
                <a:srgbClr val="70AD47"/>
              </a:solidFill>
              <a:prstDash val="solid"/>
              <a:miter lim="800000"/>
              <a:headEnd type="triangle"/>
              <a:tailEnd type="triangle"/>
            </a:ln>
            <a:effectLst/>
          </p:spPr>
        </p:cxnSp>
        <p:sp>
          <p:nvSpPr>
            <p:cNvPr id="227" name="Left Brace 226"/>
            <p:cNvSpPr/>
            <p:nvPr/>
          </p:nvSpPr>
          <p:spPr>
            <a:xfrm flipH="1">
              <a:off x="7753199" y="1431550"/>
              <a:ext cx="163408" cy="4176432"/>
            </a:xfrm>
            <a:prstGeom prst="leftBrace">
              <a:avLst>
                <a:gd name="adj1" fmla="val 224704"/>
                <a:gd name="adj2" fmla="val 50720"/>
              </a:avLst>
            </a:prstGeom>
            <a:noFill/>
            <a:ln w="6350" cap="flat" cmpd="sng" algn="ctr">
              <a:solidFill>
                <a:srgbClr val="5B9BD5"/>
              </a:solidFill>
              <a:prstDash val="solid"/>
              <a:miter lim="800000"/>
            </a:ln>
            <a:effectLst/>
          </p:spPr>
          <p:txBody>
            <a:bodyPr rtlCol="0" anchor="ctr"/>
            <a:lstStyle/>
            <a:p>
              <a:pPr algn="ctr" fontAlgn="auto">
                <a:spcBef>
                  <a:spcPts val="0"/>
                </a:spcBef>
                <a:spcAft>
                  <a:spcPts val="0"/>
                </a:spcAft>
                <a:defRPr/>
              </a:pPr>
              <a:endParaRPr lang="en-US" sz="1400" kern="0" smtClean="0">
                <a:solidFill>
                  <a:prstClr val="black"/>
                </a:solidFill>
                <a:latin typeface="Calibri" panose="020F0502020204030204"/>
                <a:ea typeface="ＭＳ Ｐゴシック"/>
                <a:cs typeface="+mn-cs"/>
              </a:endParaRPr>
            </a:p>
          </p:txBody>
        </p:sp>
        <p:sp>
          <p:nvSpPr>
            <p:cNvPr id="228" name="TextBox 227"/>
            <p:cNvSpPr txBox="1"/>
            <p:nvPr/>
          </p:nvSpPr>
          <p:spPr>
            <a:xfrm>
              <a:off x="7854771" y="3326318"/>
              <a:ext cx="1289229" cy="478896"/>
            </a:xfrm>
            <a:prstGeom prst="rect">
              <a:avLst/>
            </a:prstGeom>
            <a:noFill/>
          </p:spPr>
          <p:txBody>
            <a:bodyPr wrap="square" rtlCol="0">
              <a:spAutoFit/>
            </a:bodyPr>
            <a:lstStyle/>
            <a:p>
              <a:pPr fontAlgn="auto">
                <a:spcBef>
                  <a:spcPts val="0"/>
                </a:spcBef>
                <a:spcAft>
                  <a:spcPts val="0"/>
                </a:spcAft>
                <a:defRPr/>
              </a:pPr>
              <a:r>
                <a:rPr lang="en-US" sz="1050" b="1" kern="0" dirty="0" smtClean="0">
                  <a:solidFill>
                    <a:prstClr val="black"/>
                  </a:solidFill>
                  <a:latin typeface="Calibri" panose="020F0502020204030204"/>
                  <a:ea typeface="ＭＳ Ｐゴシック"/>
                  <a:cs typeface="+mn-cs"/>
                </a:rPr>
                <a:t>GPFS Cluster</a:t>
              </a:r>
            </a:p>
            <a:p>
              <a:pPr fontAlgn="auto">
                <a:spcBef>
                  <a:spcPts val="0"/>
                </a:spcBef>
                <a:spcAft>
                  <a:spcPts val="0"/>
                </a:spcAft>
                <a:defRPr/>
              </a:pPr>
              <a:r>
                <a:rPr lang="en-US" sz="1050" b="1" kern="0" dirty="0" smtClean="0">
                  <a:solidFill>
                    <a:prstClr val="black"/>
                  </a:solidFill>
                  <a:latin typeface="Calibri" panose="020F0502020204030204"/>
                  <a:ea typeface="ＭＳ Ｐゴシック"/>
                  <a:cs typeface="+mn-cs"/>
                </a:rPr>
                <a:t>GPFS File system</a:t>
              </a:r>
            </a:p>
          </p:txBody>
        </p:sp>
      </p:grpSp>
    </p:spTree>
    <p:extLst>
      <p:ext uri="{BB962C8B-B14F-4D97-AF65-F5344CB8AC3E}">
        <p14:creationId xmlns:p14="http://schemas.microsoft.com/office/powerpoint/2010/main" val="17654079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13" y="128236"/>
            <a:ext cx="8915400" cy="352425"/>
          </a:xfrm>
        </p:spPr>
        <p:txBody>
          <a:bodyPr/>
          <a:lstStyle/>
          <a:p>
            <a:pPr algn="ctr"/>
            <a:r>
              <a:rPr lang="en-US" dirty="0" smtClean="0"/>
              <a:t>Data Ingest Options for Spectrum Scale Clusters on AWS</a:t>
            </a:r>
            <a:endParaRPr lang="en-US" dirty="0"/>
          </a:p>
        </p:txBody>
      </p:sp>
      <p:grpSp>
        <p:nvGrpSpPr>
          <p:cNvPr id="28" name="Group 27"/>
          <p:cNvGrpSpPr/>
          <p:nvPr/>
        </p:nvGrpSpPr>
        <p:grpSpPr>
          <a:xfrm>
            <a:off x="3690402" y="1991491"/>
            <a:ext cx="1821598" cy="2138551"/>
            <a:chOff x="4016188" y="1559859"/>
            <a:chExt cx="2426551" cy="2848763"/>
          </a:xfrm>
        </p:grpSpPr>
        <p:sp>
          <p:nvSpPr>
            <p:cNvPr id="26" name="Rounded Rectangle 25"/>
            <p:cNvSpPr/>
            <p:nvPr/>
          </p:nvSpPr>
          <p:spPr>
            <a:xfrm>
              <a:off x="4016188" y="1559859"/>
              <a:ext cx="2426551" cy="2796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1A1718"/>
                </a:solidFill>
              </a:endParaRPr>
            </a:p>
          </p:txBody>
        </p:sp>
        <p:pic>
          <p:nvPicPr>
            <p:cNvPr id="4" name="Picture 3"/>
            <p:cNvPicPr>
              <a:picLocks noChangeAspect="1"/>
            </p:cNvPicPr>
            <p:nvPr/>
          </p:nvPicPr>
          <p:blipFill>
            <a:blip r:embed="rId2"/>
            <a:stretch>
              <a:fillRect/>
            </a:stretch>
          </p:blipFill>
          <p:spPr>
            <a:xfrm>
              <a:off x="4288712" y="1729417"/>
              <a:ext cx="647700" cy="695325"/>
            </a:xfrm>
            <a:prstGeom prst="rect">
              <a:avLst/>
            </a:prstGeom>
          </p:spPr>
        </p:pic>
        <p:pic>
          <p:nvPicPr>
            <p:cNvPr id="5" name="Picture 4"/>
            <p:cNvPicPr>
              <a:picLocks noChangeAspect="1"/>
            </p:cNvPicPr>
            <p:nvPr/>
          </p:nvPicPr>
          <p:blipFill>
            <a:blip r:embed="rId2"/>
            <a:stretch>
              <a:fillRect/>
            </a:stretch>
          </p:blipFill>
          <p:spPr>
            <a:xfrm>
              <a:off x="4293503" y="2393850"/>
              <a:ext cx="647700" cy="695325"/>
            </a:xfrm>
            <a:prstGeom prst="rect">
              <a:avLst/>
            </a:prstGeom>
          </p:spPr>
        </p:pic>
        <p:grpSp>
          <p:nvGrpSpPr>
            <p:cNvPr id="6" name="Group 5"/>
            <p:cNvGrpSpPr/>
            <p:nvPr/>
          </p:nvGrpSpPr>
          <p:grpSpPr>
            <a:xfrm>
              <a:off x="5464848" y="1863244"/>
              <a:ext cx="619302" cy="735973"/>
              <a:chOff x="7846719" y="2666678"/>
              <a:chExt cx="619302" cy="735973"/>
            </a:xfrm>
          </p:grpSpPr>
          <p:pic>
            <p:nvPicPr>
              <p:cNvPr id="7" name="Picture 6"/>
              <p:cNvPicPr>
                <a:picLocks noChangeAspect="1"/>
              </p:cNvPicPr>
              <p:nvPr/>
            </p:nvPicPr>
            <p:blipFill>
              <a:blip r:embed="rId3"/>
              <a:stretch>
                <a:fillRect/>
              </a:stretch>
            </p:blipFill>
            <p:spPr>
              <a:xfrm>
                <a:off x="7846719" y="2666678"/>
                <a:ext cx="314502" cy="431173"/>
              </a:xfrm>
              <a:prstGeom prst="rect">
                <a:avLst/>
              </a:prstGeom>
            </p:spPr>
          </p:pic>
          <p:pic>
            <p:nvPicPr>
              <p:cNvPr id="8" name="Picture 7"/>
              <p:cNvPicPr>
                <a:picLocks noChangeAspect="1"/>
              </p:cNvPicPr>
              <p:nvPr/>
            </p:nvPicPr>
            <p:blipFill>
              <a:blip r:embed="rId3"/>
              <a:stretch>
                <a:fillRect/>
              </a:stretch>
            </p:blipFill>
            <p:spPr>
              <a:xfrm>
                <a:off x="7999119" y="2819078"/>
                <a:ext cx="314502" cy="431173"/>
              </a:xfrm>
              <a:prstGeom prst="rect">
                <a:avLst/>
              </a:prstGeom>
            </p:spPr>
          </p:pic>
          <p:pic>
            <p:nvPicPr>
              <p:cNvPr id="9" name="Picture 8"/>
              <p:cNvPicPr>
                <a:picLocks noChangeAspect="1"/>
              </p:cNvPicPr>
              <p:nvPr/>
            </p:nvPicPr>
            <p:blipFill>
              <a:blip r:embed="rId3"/>
              <a:stretch>
                <a:fillRect/>
              </a:stretch>
            </p:blipFill>
            <p:spPr>
              <a:xfrm>
                <a:off x="8151519" y="2971478"/>
                <a:ext cx="314502" cy="431173"/>
              </a:xfrm>
              <a:prstGeom prst="rect">
                <a:avLst/>
              </a:prstGeom>
            </p:spPr>
          </p:pic>
        </p:grpSp>
        <p:grpSp>
          <p:nvGrpSpPr>
            <p:cNvPr id="10" name="Group 9"/>
            <p:cNvGrpSpPr/>
            <p:nvPr/>
          </p:nvGrpSpPr>
          <p:grpSpPr>
            <a:xfrm>
              <a:off x="5464848" y="2533060"/>
              <a:ext cx="619302" cy="735973"/>
              <a:chOff x="7846719" y="2666678"/>
              <a:chExt cx="619302" cy="735973"/>
            </a:xfrm>
          </p:grpSpPr>
          <p:pic>
            <p:nvPicPr>
              <p:cNvPr id="11" name="Picture 10"/>
              <p:cNvPicPr>
                <a:picLocks noChangeAspect="1"/>
              </p:cNvPicPr>
              <p:nvPr/>
            </p:nvPicPr>
            <p:blipFill>
              <a:blip r:embed="rId3"/>
              <a:stretch>
                <a:fillRect/>
              </a:stretch>
            </p:blipFill>
            <p:spPr>
              <a:xfrm>
                <a:off x="7846719" y="2666678"/>
                <a:ext cx="314502" cy="431173"/>
              </a:xfrm>
              <a:prstGeom prst="rect">
                <a:avLst/>
              </a:prstGeom>
            </p:spPr>
          </p:pic>
          <p:pic>
            <p:nvPicPr>
              <p:cNvPr id="12" name="Picture 11"/>
              <p:cNvPicPr>
                <a:picLocks noChangeAspect="1"/>
              </p:cNvPicPr>
              <p:nvPr/>
            </p:nvPicPr>
            <p:blipFill>
              <a:blip r:embed="rId3"/>
              <a:stretch>
                <a:fillRect/>
              </a:stretch>
            </p:blipFill>
            <p:spPr>
              <a:xfrm>
                <a:off x="7999119" y="2819078"/>
                <a:ext cx="314502" cy="431173"/>
              </a:xfrm>
              <a:prstGeom prst="rect">
                <a:avLst/>
              </a:prstGeom>
            </p:spPr>
          </p:pic>
          <p:pic>
            <p:nvPicPr>
              <p:cNvPr id="13" name="Picture 12"/>
              <p:cNvPicPr>
                <a:picLocks noChangeAspect="1"/>
              </p:cNvPicPr>
              <p:nvPr/>
            </p:nvPicPr>
            <p:blipFill>
              <a:blip r:embed="rId3"/>
              <a:stretch>
                <a:fillRect/>
              </a:stretch>
            </p:blipFill>
            <p:spPr>
              <a:xfrm>
                <a:off x="8151519" y="2971478"/>
                <a:ext cx="314502" cy="431173"/>
              </a:xfrm>
              <a:prstGeom prst="rect">
                <a:avLst/>
              </a:prstGeom>
            </p:spPr>
          </p:pic>
        </p:grpSp>
        <p:pic>
          <p:nvPicPr>
            <p:cNvPr id="14" name="Picture 13"/>
            <p:cNvPicPr>
              <a:picLocks noChangeAspect="1"/>
            </p:cNvPicPr>
            <p:nvPr/>
          </p:nvPicPr>
          <p:blipFill>
            <a:blip r:embed="rId2"/>
            <a:stretch>
              <a:fillRect/>
            </a:stretch>
          </p:blipFill>
          <p:spPr>
            <a:xfrm>
              <a:off x="4290154" y="3113404"/>
              <a:ext cx="647700" cy="695325"/>
            </a:xfrm>
            <a:prstGeom prst="rect">
              <a:avLst/>
            </a:prstGeom>
          </p:spPr>
        </p:pic>
        <p:cxnSp>
          <p:nvCxnSpPr>
            <p:cNvPr id="15" name="Straight Arrow Connector 14"/>
            <p:cNvCxnSpPr>
              <a:stCxn id="4" idx="3"/>
              <a:endCxn id="7" idx="1"/>
            </p:cNvCxnSpPr>
            <p:nvPr/>
          </p:nvCxnSpPr>
          <p:spPr>
            <a:xfrm>
              <a:off x="4936412" y="2077080"/>
              <a:ext cx="528436" cy="17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41203" y="2741513"/>
              <a:ext cx="523645" cy="71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464848" y="3247203"/>
              <a:ext cx="619302" cy="735973"/>
              <a:chOff x="7846719" y="2666678"/>
              <a:chExt cx="619302" cy="735973"/>
            </a:xfrm>
          </p:grpSpPr>
          <p:pic>
            <p:nvPicPr>
              <p:cNvPr id="18" name="Picture 17"/>
              <p:cNvPicPr>
                <a:picLocks noChangeAspect="1"/>
              </p:cNvPicPr>
              <p:nvPr/>
            </p:nvPicPr>
            <p:blipFill>
              <a:blip r:embed="rId3"/>
              <a:stretch>
                <a:fillRect/>
              </a:stretch>
            </p:blipFill>
            <p:spPr>
              <a:xfrm>
                <a:off x="7846719" y="2666678"/>
                <a:ext cx="314502" cy="431173"/>
              </a:xfrm>
              <a:prstGeom prst="rect">
                <a:avLst/>
              </a:prstGeom>
            </p:spPr>
          </p:pic>
          <p:pic>
            <p:nvPicPr>
              <p:cNvPr id="19" name="Picture 18"/>
              <p:cNvPicPr>
                <a:picLocks noChangeAspect="1"/>
              </p:cNvPicPr>
              <p:nvPr/>
            </p:nvPicPr>
            <p:blipFill>
              <a:blip r:embed="rId3"/>
              <a:stretch>
                <a:fillRect/>
              </a:stretch>
            </p:blipFill>
            <p:spPr>
              <a:xfrm>
                <a:off x="7999119" y="2819078"/>
                <a:ext cx="314502" cy="431173"/>
              </a:xfrm>
              <a:prstGeom prst="rect">
                <a:avLst/>
              </a:prstGeom>
            </p:spPr>
          </p:pic>
          <p:pic>
            <p:nvPicPr>
              <p:cNvPr id="20" name="Picture 19"/>
              <p:cNvPicPr>
                <a:picLocks noChangeAspect="1"/>
              </p:cNvPicPr>
              <p:nvPr/>
            </p:nvPicPr>
            <p:blipFill>
              <a:blip r:embed="rId3"/>
              <a:stretch>
                <a:fillRect/>
              </a:stretch>
            </p:blipFill>
            <p:spPr>
              <a:xfrm>
                <a:off x="8151519" y="2971478"/>
                <a:ext cx="314502" cy="431173"/>
              </a:xfrm>
              <a:prstGeom prst="rect">
                <a:avLst/>
              </a:prstGeom>
            </p:spPr>
          </p:pic>
        </p:grpSp>
        <p:cxnSp>
          <p:nvCxnSpPr>
            <p:cNvPr id="21" name="Straight Arrow Connector 20"/>
            <p:cNvCxnSpPr/>
            <p:nvPr/>
          </p:nvCxnSpPr>
          <p:spPr>
            <a:xfrm>
              <a:off x="4937854" y="3461067"/>
              <a:ext cx="526994" cy="17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71369" y="1905769"/>
              <a:ext cx="641244" cy="369161"/>
            </a:xfrm>
            <a:prstGeom prst="rect">
              <a:avLst/>
            </a:prstGeom>
            <a:noFill/>
          </p:spPr>
          <p:txBody>
            <a:bodyPr wrap="square" rtlCol="0">
              <a:spAutoFit/>
            </a:bodyPr>
            <a:lstStyle/>
            <a:p>
              <a:r>
                <a:rPr lang="en-US" sz="1201" dirty="0">
                  <a:solidFill>
                    <a:srgbClr val="1A1718"/>
                  </a:solidFill>
                </a:rPr>
                <a:t>EC2</a:t>
              </a:r>
            </a:p>
          </p:txBody>
        </p:sp>
        <p:sp>
          <p:nvSpPr>
            <p:cNvPr id="23" name="TextBox 22"/>
            <p:cNvSpPr txBox="1"/>
            <p:nvPr/>
          </p:nvSpPr>
          <p:spPr>
            <a:xfrm>
              <a:off x="5718866" y="1774023"/>
              <a:ext cx="685781" cy="338412"/>
            </a:xfrm>
            <a:prstGeom prst="rect">
              <a:avLst/>
            </a:prstGeom>
            <a:noFill/>
          </p:spPr>
          <p:txBody>
            <a:bodyPr wrap="square" rtlCol="0">
              <a:spAutoFit/>
            </a:bodyPr>
            <a:lstStyle/>
            <a:p>
              <a:r>
                <a:rPr lang="en-US" sz="1051" dirty="0">
                  <a:solidFill>
                    <a:srgbClr val="1A1718"/>
                  </a:solidFill>
                </a:rPr>
                <a:t>EBS</a:t>
              </a:r>
            </a:p>
          </p:txBody>
        </p:sp>
        <p:sp>
          <p:nvSpPr>
            <p:cNvPr id="27" name="TextBox 26"/>
            <p:cNvSpPr txBox="1"/>
            <p:nvPr/>
          </p:nvSpPr>
          <p:spPr>
            <a:xfrm>
              <a:off x="4470039" y="3916294"/>
              <a:ext cx="1769670" cy="492328"/>
            </a:xfrm>
            <a:prstGeom prst="rect">
              <a:avLst/>
            </a:prstGeom>
            <a:noFill/>
          </p:spPr>
          <p:txBody>
            <a:bodyPr wrap="square" rtlCol="0">
              <a:spAutoFit/>
            </a:bodyPr>
            <a:lstStyle/>
            <a:p>
              <a:r>
                <a:rPr lang="en-US" sz="901" dirty="0">
                  <a:solidFill>
                    <a:srgbClr val="1A1718"/>
                  </a:solidFill>
                </a:rPr>
                <a:t>Spectrum Scale Cluster</a:t>
              </a:r>
            </a:p>
          </p:txBody>
        </p:sp>
      </p:grpSp>
      <p:pic>
        <p:nvPicPr>
          <p:cNvPr id="29" name="Picture 28"/>
          <p:cNvPicPr>
            <a:picLocks noChangeAspect="1"/>
          </p:cNvPicPr>
          <p:nvPr/>
        </p:nvPicPr>
        <p:blipFill>
          <a:blip r:embed="rId2"/>
          <a:stretch>
            <a:fillRect/>
          </a:stretch>
        </p:blipFill>
        <p:spPr>
          <a:xfrm>
            <a:off x="4358088" y="1171382"/>
            <a:ext cx="486225" cy="521977"/>
          </a:xfrm>
          <a:prstGeom prst="rect">
            <a:avLst/>
          </a:prstGeom>
        </p:spPr>
      </p:pic>
      <p:sp>
        <p:nvSpPr>
          <p:cNvPr id="30" name="TextBox 29"/>
          <p:cNvSpPr txBox="1"/>
          <p:nvPr/>
        </p:nvSpPr>
        <p:spPr>
          <a:xfrm>
            <a:off x="4410930" y="1306013"/>
            <a:ext cx="481378" cy="276999"/>
          </a:xfrm>
          <a:prstGeom prst="rect">
            <a:avLst/>
          </a:prstGeom>
          <a:noFill/>
        </p:spPr>
        <p:txBody>
          <a:bodyPr wrap="square" rtlCol="0">
            <a:spAutoFit/>
          </a:bodyPr>
          <a:lstStyle/>
          <a:p>
            <a:r>
              <a:rPr lang="en-US" sz="1200" dirty="0">
                <a:solidFill>
                  <a:srgbClr val="1A1718"/>
                </a:solidFill>
              </a:rPr>
              <a:t>EC2</a:t>
            </a:r>
          </a:p>
        </p:txBody>
      </p:sp>
      <p:sp>
        <p:nvSpPr>
          <p:cNvPr id="37" name="Cloud Callout 36"/>
          <p:cNvSpPr/>
          <p:nvPr/>
        </p:nvSpPr>
        <p:spPr>
          <a:xfrm>
            <a:off x="1802742" y="2727025"/>
            <a:ext cx="1326157" cy="4307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AWS S3</a:t>
            </a:r>
          </a:p>
        </p:txBody>
      </p:sp>
      <p:pic>
        <p:nvPicPr>
          <p:cNvPr id="39" name="Picture 38"/>
          <p:cNvPicPr>
            <a:picLocks noChangeAspect="1"/>
          </p:cNvPicPr>
          <p:nvPr/>
        </p:nvPicPr>
        <p:blipFill>
          <a:blip r:embed="rId3"/>
          <a:stretch>
            <a:fillRect/>
          </a:stretch>
        </p:blipFill>
        <p:spPr>
          <a:xfrm>
            <a:off x="4483153" y="940331"/>
            <a:ext cx="236095" cy="323679"/>
          </a:xfrm>
          <a:prstGeom prst="rect">
            <a:avLst/>
          </a:prstGeom>
        </p:spPr>
      </p:pic>
      <p:sp>
        <p:nvSpPr>
          <p:cNvPr id="40" name="TextBox 39"/>
          <p:cNvSpPr txBox="1"/>
          <p:nvPr/>
        </p:nvSpPr>
        <p:spPr>
          <a:xfrm>
            <a:off x="4679926" y="854925"/>
            <a:ext cx="581161" cy="346505"/>
          </a:xfrm>
          <a:prstGeom prst="rect">
            <a:avLst/>
          </a:prstGeom>
          <a:noFill/>
        </p:spPr>
        <p:txBody>
          <a:bodyPr wrap="square" rtlCol="0">
            <a:spAutoFit/>
          </a:bodyPr>
          <a:lstStyle/>
          <a:p>
            <a:r>
              <a:rPr lang="en-US" sz="826" dirty="0" err="1">
                <a:solidFill>
                  <a:srgbClr val="1A1718"/>
                </a:solidFill>
              </a:rPr>
              <a:t>Src</a:t>
            </a:r>
            <a:r>
              <a:rPr lang="en-US" sz="826" dirty="0">
                <a:solidFill>
                  <a:srgbClr val="1A1718"/>
                </a:solidFill>
              </a:rPr>
              <a:t> data volume</a:t>
            </a:r>
          </a:p>
        </p:txBody>
      </p:sp>
      <p:cxnSp>
        <p:nvCxnSpPr>
          <p:cNvPr id="45" name="Straight Arrow Connector 44"/>
          <p:cNvCxnSpPr>
            <a:stCxn id="29" idx="2"/>
            <a:endCxn id="26" idx="0"/>
          </p:cNvCxnSpPr>
          <p:nvPr/>
        </p:nvCxnSpPr>
        <p:spPr>
          <a:xfrm>
            <a:off x="4601201" y="1693359"/>
            <a:ext cx="1" cy="2981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7" idx="2"/>
            <a:endCxn id="4" idx="1"/>
          </p:cNvCxnSpPr>
          <p:nvPr/>
        </p:nvCxnSpPr>
        <p:spPr>
          <a:xfrm flipV="1">
            <a:off x="3127794" y="2379766"/>
            <a:ext cx="767190" cy="56261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7" idx="2"/>
            <a:endCxn id="5" idx="1"/>
          </p:cNvCxnSpPr>
          <p:nvPr/>
        </p:nvCxnSpPr>
        <p:spPr>
          <a:xfrm flipV="1">
            <a:off x="3127794" y="2878552"/>
            <a:ext cx="770787" cy="638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7" idx="2"/>
            <a:endCxn id="14" idx="1"/>
          </p:cNvCxnSpPr>
          <p:nvPr/>
        </p:nvCxnSpPr>
        <p:spPr>
          <a:xfrm>
            <a:off x="3127794" y="2942377"/>
            <a:ext cx="768273" cy="4763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35996" y="2652860"/>
            <a:ext cx="514812" cy="415755"/>
          </a:xfrm>
          <a:prstGeom prst="rect">
            <a:avLst/>
          </a:prstGeom>
          <a:noFill/>
        </p:spPr>
        <p:txBody>
          <a:bodyPr wrap="square" rtlCol="0">
            <a:spAutoFit/>
          </a:bodyPr>
          <a:lstStyle/>
          <a:p>
            <a:r>
              <a:rPr lang="en-US" sz="1051" dirty="0">
                <a:solidFill>
                  <a:srgbClr val="1A1718"/>
                </a:solidFill>
              </a:rPr>
              <a:t>S3 API</a:t>
            </a:r>
          </a:p>
        </p:txBody>
      </p:sp>
      <p:grpSp>
        <p:nvGrpSpPr>
          <p:cNvPr id="60" name="Group 59"/>
          <p:cNvGrpSpPr/>
          <p:nvPr/>
        </p:nvGrpSpPr>
        <p:grpSpPr>
          <a:xfrm>
            <a:off x="6202718" y="2329245"/>
            <a:ext cx="464907" cy="552491"/>
            <a:chOff x="6985225" y="4134709"/>
            <a:chExt cx="619302" cy="735973"/>
          </a:xfrm>
        </p:grpSpPr>
        <p:pic>
          <p:nvPicPr>
            <p:cNvPr id="57" name="Picture 56"/>
            <p:cNvPicPr>
              <a:picLocks noChangeAspect="1"/>
            </p:cNvPicPr>
            <p:nvPr/>
          </p:nvPicPr>
          <p:blipFill>
            <a:blip r:embed="rId3"/>
            <a:stretch>
              <a:fillRect/>
            </a:stretch>
          </p:blipFill>
          <p:spPr>
            <a:xfrm>
              <a:off x="6985225" y="4134709"/>
              <a:ext cx="314502" cy="431173"/>
            </a:xfrm>
            <a:prstGeom prst="rect">
              <a:avLst/>
            </a:prstGeom>
          </p:spPr>
        </p:pic>
        <p:pic>
          <p:nvPicPr>
            <p:cNvPr id="58" name="Picture 57"/>
            <p:cNvPicPr>
              <a:picLocks noChangeAspect="1"/>
            </p:cNvPicPr>
            <p:nvPr/>
          </p:nvPicPr>
          <p:blipFill>
            <a:blip r:embed="rId3"/>
            <a:stretch>
              <a:fillRect/>
            </a:stretch>
          </p:blipFill>
          <p:spPr>
            <a:xfrm>
              <a:off x="7137625" y="4287109"/>
              <a:ext cx="314502" cy="431173"/>
            </a:xfrm>
            <a:prstGeom prst="rect">
              <a:avLst/>
            </a:prstGeom>
          </p:spPr>
        </p:pic>
        <p:pic>
          <p:nvPicPr>
            <p:cNvPr id="59" name="Picture 58"/>
            <p:cNvPicPr>
              <a:picLocks noChangeAspect="1"/>
            </p:cNvPicPr>
            <p:nvPr/>
          </p:nvPicPr>
          <p:blipFill>
            <a:blip r:embed="rId3"/>
            <a:stretch>
              <a:fillRect/>
            </a:stretch>
          </p:blipFill>
          <p:spPr>
            <a:xfrm>
              <a:off x="7290025" y="4439509"/>
              <a:ext cx="314502" cy="431173"/>
            </a:xfrm>
            <a:prstGeom prst="rect">
              <a:avLst/>
            </a:prstGeom>
          </p:spPr>
        </p:pic>
      </p:grpSp>
      <p:sp>
        <p:nvSpPr>
          <p:cNvPr id="61" name="TextBox 60"/>
          <p:cNvSpPr txBox="1"/>
          <p:nvPr/>
        </p:nvSpPr>
        <p:spPr>
          <a:xfrm>
            <a:off x="5899303" y="2006742"/>
            <a:ext cx="1143380" cy="338554"/>
          </a:xfrm>
          <a:prstGeom prst="rect">
            <a:avLst/>
          </a:prstGeom>
          <a:noFill/>
        </p:spPr>
        <p:txBody>
          <a:bodyPr wrap="square" rtlCol="0">
            <a:spAutoFit/>
          </a:bodyPr>
          <a:lstStyle/>
          <a:p>
            <a:r>
              <a:rPr lang="en-US" sz="800" dirty="0">
                <a:solidFill>
                  <a:srgbClr val="1A1718"/>
                </a:solidFill>
              </a:rPr>
              <a:t>NSD EBS from previous deployment</a:t>
            </a:r>
          </a:p>
        </p:txBody>
      </p:sp>
      <p:sp>
        <p:nvSpPr>
          <p:cNvPr id="62" name="Left Arrow 61"/>
          <p:cNvSpPr/>
          <p:nvPr/>
        </p:nvSpPr>
        <p:spPr>
          <a:xfrm>
            <a:off x="5347902" y="2298966"/>
            <a:ext cx="753365" cy="4244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TextBox 62"/>
          <p:cNvSpPr txBox="1"/>
          <p:nvPr/>
        </p:nvSpPr>
        <p:spPr>
          <a:xfrm>
            <a:off x="5088028" y="1163813"/>
            <a:ext cx="2038070" cy="43883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1" dirty="0">
                <a:solidFill>
                  <a:srgbClr val="1A1718"/>
                </a:solidFill>
              </a:rPr>
              <a:t>Option A</a:t>
            </a:r>
          </a:p>
          <a:p>
            <a:r>
              <a:rPr lang="en-US" sz="1051" dirty="0">
                <a:solidFill>
                  <a:srgbClr val="1A1718"/>
                </a:solidFill>
              </a:rPr>
              <a:t>Copy data through network</a:t>
            </a:r>
          </a:p>
        </p:txBody>
      </p:sp>
      <p:sp>
        <p:nvSpPr>
          <p:cNvPr id="64" name="TextBox 63"/>
          <p:cNvSpPr txBox="1"/>
          <p:nvPr/>
        </p:nvSpPr>
        <p:spPr>
          <a:xfrm>
            <a:off x="1421963" y="1554617"/>
            <a:ext cx="2038070" cy="92397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1" dirty="0">
                <a:solidFill>
                  <a:srgbClr val="1A1718"/>
                </a:solidFill>
              </a:rPr>
              <a:t>Option B</a:t>
            </a:r>
          </a:p>
          <a:p>
            <a:pPr marL="257415" indent="-257415">
              <a:buFont typeface="+mj-lt"/>
              <a:buAutoNum type="arabicPeriod"/>
            </a:pPr>
            <a:r>
              <a:rPr lang="en-US" sz="1051" dirty="0">
                <a:solidFill>
                  <a:srgbClr val="1A1718"/>
                </a:solidFill>
              </a:rPr>
              <a:t>Upload data into AWS S3.</a:t>
            </a:r>
          </a:p>
          <a:p>
            <a:pPr marL="257415" indent="-257415">
              <a:buFont typeface="+mj-lt"/>
              <a:buAutoNum type="arabicPeriod"/>
            </a:pPr>
            <a:r>
              <a:rPr lang="en-US" sz="1051" dirty="0">
                <a:solidFill>
                  <a:srgbClr val="1A1718"/>
                </a:solidFill>
              </a:rPr>
              <a:t>Copy data from S3 in each Spectrum Scale cluster node through S3 API.</a:t>
            </a:r>
          </a:p>
        </p:txBody>
      </p:sp>
      <p:sp>
        <p:nvSpPr>
          <p:cNvPr id="65" name="TextBox 64"/>
          <p:cNvSpPr txBox="1"/>
          <p:nvPr/>
        </p:nvSpPr>
        <p:spPr>
          <a:xfrm>
            <a:off x="5698604" y="2972075"/>
            <a:ext cx="2038070" cy="189423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201" dirty="0">
                <a:solidFill>
                  <a:srgbClr val="1A1718"/>
                </a:solidFill>
              </a:rPr>
              <a:t>Option C</a:t>
            </a:r>
          </a:p>
          <a:p>
            <a:pPr marL="257415" indent="-257415">
              <a:buFont typeface="+mj-lt"/>
              <a:buAutoNum type="arabicPeriod"/>
            </a:pPr>
            <a:r>
              <a:rPr lang="en-US" sz="1051" dirty="0">
                <a:solidFill>
                  <a:srgbClr val="1A1718"/>
                </a:solidFill>
              </a:rPr>
              <a:t>If data has already saved in file system. And compute resource is not needed any more. Just destroy instance but keep EBS for NSD.</a:t>
            </a:r>
          </a:p>
          <a:p>
            <a:pPr marL="257415" indent="-257415">
              <a:buFont typeface="+mj-lt"/>
              <a:buAutoNum type="arabicPeriod"/>
            </a:pPr>
            <a:r>
              <a:rPr lang="en-US" sz="1051" dirty="0">
                <a:solidFill>
                  <a:srgbClr val="1A1718"/>
                </a:solidFill>
              </a:rPr>
              <a:t>Recovery this NSD for new cluster when saved data needs to access or process again.</a:t>
            </a:r>
          </a:p>
        </p:txBody>
      </p:sp>
    </p:spTree>
    <p:extLst>
      <p:ext uri="{BB962C8B-B14F-4D97-AF65-F5344CB8AC3E}">
        <p14:creationId xmlns:p14="http://schemas.microsoft.com/office/powerpoint/2010/main" val="39573263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6238223" y="569075"/>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br>
              <a:rPr lang="en-US" sz="800" dirty="0" smtClean="0">
                <a:solidFill>
                  <a:schemeClr val="tx1"/>
                </a:solidFill>
              </a:rPr>
            </a:br>
            <a:r>
              <a:rPr lang="en-US" sz="800" dirty="0" smtClean="0">
                <a:solidFill>
                  <a:schemeClr val="tx1"/>
                </a:solidFill>
              </a:rPr>
              <a:t>volume</a:t>
            </a:r>
            <a:endParaRPr lang="en-US" sz="800" dirty="0">
              <a:solidFill>
                <a:schemeClr val="tx1"/>
              </a:solidFill>
            </a:endParaRPr>
          </a:p>
        </p:txBody>
      </p:sp>
      <p:sp>
        <p:nvSpPr>
          <p:cNvPr id="5" name="Can 4"/>
          <p:cNvSpPr/>
          <p:nvPr/>
        </p:nvSpPr>
        <p:spPr>
          <a:xfrm>
            <a:off x="6238223" y="2162132"/>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r>
              <a:rPr lang="en-US" sz="800" dirty="0">
                <a:solidFill>
                  <a:schemeClr val="tx1"/>
                </a:solidFill>
              </a:rPr>
              <a:t/>
            </a:r>
            <a:br>
              <a:rPr lang="en-US" sz="800" dirty="0">
                <a:solidFill>
                  <a:schemeClr val="tx1"/>
                </a:solidFill>
              </a:rPr>
            </a:br>
            <a:r>
              <a:rPr lang="en-US" sz="800" dirty="0">
                <a:solidFill>
                  <a:schemeClr val="tx1"/>
                </a:solidFill>
              </a:rPr>
              <a:t>volume</a:t>
            </a:r>
            <a:endParaRPr lang="en-US" sz="800" dirty="0">
              <a:solidFill>
                <a:schemeClr val="tx1"/>
              </a:solidFill>
            </a:endParaRPr>
          </a:p>
        </p:txBody>
      </p:sp>
      <p:cxnSp>
        <p:nvCxnSpPr>
          <p:cNvPr id="10" name="Straight Arrow Connector 9"/>
          <p:cNvCxnSpPr>
            <a:endCxn id="4" idx="2"/>
          </p:cNvCxnSpPr>
          <p:nvPr/>
        </p:nvCxnSpPr>
        <p:spPr>
          <a:xfrm flipV="1">
            <a:off x="5171425" y="864350"/>
            <a:ext cx="1066798" cy="64619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2"/>
          </p:cNvCxnSpPr>
          <p:nvPr/>
        </p:nvCxnSpPr>
        <p:spPr>
          <a:xfrm>
            <a:off x="5171425" y="1772492"/>
            <a:ext cx="1066798" cy="684915"/>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a:xfrm>
            <a:off x="-727364" y="202795"/>
            <a:ext cx="8915400" cy="352425"/>
          </a:xfrm>
        </p:spPr>
        <p:txBody>
          <a:bodyPr/>
          <a:lstStyle/>
          <a:p>
            <a:pPr algn="ctr"/>
            <a:r>
              <a:rPr lang="en-US" dirty="0" smtClean="0"/>
              <a:t>AWS Spectrum Scale Using EC2 Instances </a:t>
            </a:r>
            <a:br>
              <a:rPr lang="en-US" dirty="0" smtClean="0"/>
            </a:br>
            <a:r>
              <a:rPr lang="en-US" dirty="0" smtClean="0"/>
              <a:t>Backed by EBS – Hardware Failures that </a:t>
            </a:r>
            <a:br>
              <a:rPr lang="en-US" dirty="0" smtClean="0"/>
            </a:br>
            <a:r>
              <a:rPr lang="en-US" dirty="0" smtClean="0"/>
              <a:t>Do Not Involve EBS Volumes</a:t>
            </a:r>
            <a:endParaRPr lang="en-US" dirty="0"/>
          </a:p>
        </p:txBody>
      </p:sp>
      <p:sp>
        <p:nvSpPr>
          <p:cNvPr id="45" name="Left Brace 44"/>
          <p:cNvSpPr/>
          <p:nvPr/>
        </p:nvSpPr>
        <p:spPr>
          <a:xfrm rot="16200000" flipV="1">
            <a:off x="5575188" y="2220524"/>
            <a:ext cx="183071" cy="990600"/>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4763700" y="2789759"/>
            <a:ext cx="1882247" cy="276999"/>
          </a:xfrm>
          <a:prstGeom prst="rect">
            <a:avLst/>
          </a:prstGeom>
        </p:spPr>
        <p:txBody>
          <a:bodyPr wrap="none">
            <a:spAutoFit/>
          </a:bodyPr>
          <a:lstStyle/>
          <a:p>
            <a:r>
              <a:rPr lang="en-US" sz="1200" dirty="0">
                <a:solidFill>
                  <a:schemeClr val="accent1"/>
                </a:solidFill>
              </a:rPr>
              <a:t>Network EBS connection</a:t>
            </a:r>
            <a:endParaRPr lang="en-US" sz="1200" dirty="0">
              <a:solidFill>
                <a:schemeClr val="accent1"/>
              </a:solidFill>
            </a:endParaRPr>
          </a:p>
        </p:txBody>
      </p:sp>
      <p:sp>
        <p:nvSpPr>
          <p:cNvPr id="7" name="Can 6"/>
          <p:cNvSpPr/>
          <p:nvPr/>
        </p:nvSpPr>
        <p:spPr>
          <a:xfrm>
            <a:off x="7301345" y="1327503"/>
            <a:ext cx="886691" cy="640020"/>
          </a:xfrm>
          <a:prstGeom prst="can">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EBS Root volume</a:t>
            </a:r>
            <a:endParaRPr lang="en-US" sz="1200" dirty="0">
              <a:solidFill>
                <a:schemeClr val="tx1"/>
              </a:solidFill>
            </a:endParaRPr>
          </a:p>
        </p:txBody>
      </p:sp>
      <p:cxnSp>
        <p:nvCxnSpPr>
          <p:cNvPr id="37" name="Straight Arrow Connector 36"/>
          <p:cNvCxnSpPr/>
          <p:nvPr/>
        </p:nvCxnSpPr>
        <p:spPr>
          <a:xfrm flipV="1">
            <a:off x="5171423" y="1622778"/>
            <a:ext cx="2107810" cy="2122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1" y="474505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514601" y="44154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1" y="408577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514601" y="377023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514601" y="3468548"/>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514601" y="313795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4601" y="280736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4" idx="0"/>
            <a:endCxn id="17" idx="2"/>
          </p:cNvCxnSpPr>
          <p:nvPr/>
        </p:nvCxnSpPr>
        <p:spPr>
          <a:xfrm>
            <a:off x="3283528" y="2807360"/>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08710" y="475890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08710" y="442927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08710" y="409963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08710" y="378409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08710" y="3482403"/>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08710" y="315180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08710" y="28212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0"/>
            <a:endCxn id="32" idx="2"/>
          </p:cNvCxnSpPr>
          <p:nvPr/>
        </p:nvCxnSpPr>
        <p:spPr>
          <a:xfrm>
            <a:off x="1177637" y="2821215"/>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75058" y="2836266"/>
            <a:ext cx="379718" cy="287833"/>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a:off x="741405" y="1772492"/>
            <a:ext cx="2542123" cy="1226081"/>
          </a:xfrm>
          <a:prstGeom prst="straightConnector1">
            <a:avLst/>
          </a:prstGeom>
          <a:ln w="190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040068" y="1401382"/>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Tree>
    <p:extLst>
      <p:ext uri="{BB962C8B-B14F-4D97-AF65-F5344CB8AC3E}">
        <p14:creationId xmlns:p14="http://schemas.microsoft.com/office/powerpoint/2010/main" val="33531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6238223" y="569075"/>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br>
              <a:rPr lang="en-US" sz="800" dirty="0" smtClean="0">
                <a:solidFill>
                  <a:schemeClr val="tx1"/>
                </a:solidFill>
              </a:rPr>
            </a:br>
            <a:r>
              <a:rPr lang="en-US" sz="800" dirty="0" smtClean="0">
                <a:solidFill>
                  <a:schemeClr val="tx1"/>
                </a:solidFill>
              </a:rPr>
              <a:t>volume</a:t>
            </a:r>
            <a:endParaRPr lang="en-US" sz="800" dirty="0">
              <a:solidFill>
                <a:schemeClr val="tx1"/>
              </a:solidFill>
            </a:endParaRPr>
          </a:p>
        </p:txBody>
      </p:sp>
      <p:sp>
        <p:nvSpPr>
          <p:cNvPr id="5" name="Can 4"/>
          <p:cNvSpPr/>
          <p:nvPr/>
        </p:nvSpPr>
        <p:spPr>
          <a:xfrm>
            <a:off x="6238223" y="2162132"/>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r>
              <a:rPr lang="en-US" sz="800" dirty="0">
                <a:solidFill>
                  <a:schemeClr val="tx1"/>
                </a:solidFill>
              </a:rPr>
              <a:t/>
            </a:r>
            <a:br>
              <a:rPr lang="en-US" sz="800" dirty="0">
                <a:solidFill>
                  <a:schemeClr val="tx1"/>
                </a:solidFill>
              </a:rPr>
            </a:br>
            <a:r>
              <a:rPr lang="en-US" sz="800" dirty="0">
                <a:solidFill>
                  <a:schemeClr val="tx1"/>
                </a:solidFill>
              </a:rPr>
              <a:t>volume</a:t>
            </a:r>
            <a:endParaRPr lang="en-US" sz="800" dirty="0">
              <a:solidFill>
                <a:schemeClr val="tx1"/>
              </a:solidFill>
            </a:endParaRPr>
          </a:p>
        </p:txBody>
      </p:sp>
      <p:cxnSp>
        <p:nvCxnSpPr>
          <p:cNvPr id="10" name="Straight Arrow Connector 9"/>
          <p:cNvCxnSpPr>
            <a:endCxn id="4" idx="2"/>
          </p:cNvCxnSpPr>
          <p:nvPr/>
        </p:nvCxnSpPr>
        <p:spPr>
          <a:xfrm flipV="1">
            <a:off x="5171425" y="864350"/>
            <a:ext cx="1066798" cy="64619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2"/>
          </p:cNvCxnSpPr>
          <p:nvPr/>
        </p:nvCxnSpPr>
        <p:spPr>
          <a:xfrm>
            <a:off x="5171425" y="1772492"/>
            <a:ext cx="1066798" cy="684915"/>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a:xfrm>
            <a:off x="-727364" y="202795"/>
            <a:ext cx="8915400" cy="352425"/>
          </a:xfrm>
        </p:spPr>
        <p:txBody>
          <a:bodyPr/>
          <a:lstStyle/>
          <a:p>
            <a:pPr algn="ctr"/>
            <a:r>
              <a:rPr lang="en-US" dirty="0" smtClean="0"/>
              <a:t>AWS Spectrum Scale Using EC2 Instances </a:t>
            </a:r>
            <a:br>
              <a:rPr lang="en-US" dirty="0" smtClean="0"/>
            </a:br>
            <a:r>
              <a:rPr lang="en-US" dirty="0" smtClean="0"/>
              <a:t>Backed by EBS – Hardware Failures that </a:t>
            </a:r>
            <a:br>
              <a:rPr lang="en-US" dirty="0" smtClean="0"/>
            </a:br>
            <a:r>
              <a:rPr lang="en-US" dirty="0" smtClean="0"/>
              <a:t>Do Not Involve EBS Volumes</a:t>
            </a:r>
            <a:endParaRPr lang="en-US" dirty="0"/>
          </a:p>
        </p:txBody>
      </p:sp>
      <p:sp>
        <p:nvSpPr>
          <p:cNvPr id="45" name="Left Brace 44"/>
          <p:cNvSpPr/>
          <p:nvPr/>
        </p:nvSpPr>
        <p:spPr>
          <a:xfrm rot="16200000" flipV="1">
            <a:off x="5575188" y="2220524"/>
            <a:ext cx="183071" cy="990600"/>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4763700" y="2789759"/>
            <a:ext cx="1882247" cy="276999"/>
          </a:xfrm>
          <a:prstGeom prst="rect">
            <a:avLst/>
          </a:prstGeom>
        </p:spPr>
        <p:txBody>
          <a:bodyPr wrap="none">
            <a:spAutoFit/>
          </a:bodyPr>
          <a:lstStyle/>
          <a:p>
            <a:r>
              <a:rPr lang="en-US" sz="1200" dirty="0">
                <a:solidFill>
                  <a:schemeClr val="accent1"/>
                </a:solidFill>
              </a:rPr>
              <a:t>Network EBS connection</a:t>
            </a:r>
            <a:endParaRPr lang="en-US" sz="1200" dirty="0">
              <a:solidFill>
                <a:schemeClr val="accent1"/>
              </a:solidFill>
            </a:endParaRPr>
          </a:p>
        </p:txBody>
      </p:sp>
      <p:sp>
        <p:nvSpPr>
          <p:cNvPr id="7" name="Can 6"/>
          <p:cNvSpPr/>
          <p:nvPr/>
        </p:nvSpPr>
        <p:spPr>
          <a:xfrm>
            <a:off x="7301345" y="1327503"/>
            <a:ext cx="886691" cy="640020"/>
          </a:xfrm>
          <a:prstGeom prst="can">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EBS Root volume</a:t>
            </a:r>
            <a:endParaRPr lang="en-US" sz="1200" dirty="0">
              <a:solidFill>
                <a:schemeClr val="tx1"/>
              </a:solidFill>
            </a:endParaRPr>
          </a:p>
        </p:txBody>
      </p:sp>
      <p:cxnSp>
        <p:nvCxnSpPr>
          <p:cNvPr id="37" name="Straight Arrow Connector 36"/>
          <p:cNvCxnSpPr/>
          <p:nvPr/>
        </p:nvCxnSpPr>
        <p:spPr>
          <a:xfrm flipV="1">
            <a:off x="5171423" y="1622778"/>
            <a:ext cx="2107810" cy="2122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1" y="474505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514601" y="44154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1" y="408577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514601" y="377023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514601" y="3468548"/>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514601" y="313795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4601" y="280736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4" idx="0"/>
            <a:endCxn id="17" idx="2"/>
          </p:cNvCxnSpPr>
          <p:nvPr/>
        </p:nvCxnSpPr>
        <p:spPr>
          <a:xfrm>
            <a:off x="3283528" y="2807360"/>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08710" y="475890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08710" y="442927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08710" y="409963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08710" y="378409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08710" y="3482403"/>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08710" y="315180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08710" y="28212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0"/>
            <a:endCxn id="32" idx="2"/>
          </p:cNvCxnSpPr>
          <p:nvPr/>
        </p:nvCxnSpPr>
        <p:spPr>
          <a:xfrm>
            <a:off x="1177637" y="2821215"/>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042625" y="1397564"/>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
        <p:nvSpPr>
          <p:cNvPr id="44" name="Oval 43"/>
          <p:cNvSpPr/>
          <p:nvPr/>
        </p:nvSpPr>
        <p:spPr>
          <a:xfrm>
            <a:off x="3478133" y="3801630"/>
            <a:ext cx="379718" cy="287833"/>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Arrow Connector 45"/>
          <p:cNvCxnSpPr/>
          <p:nvPr/>
        </p:nvCxnSpPr>
        <p:spPr>
          <a:xfrm flipH="1">
            <a:off x="3664242" y="2002732"/>
            <a:ext cx="452763" cy="1939728"/>
          </a:xfrm>
          <a:prstGeom prst="straightConnector1">
            <a:avLst/>
          </a:prstGeom>
          <a:ln w="190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040068" y="1401382"/>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
        <p:nvSpPr>
          <p:cNvPr id="6" name="TextBox 5"/>
          <p:cNvSpPr txBox="1"/>
          <p:nvPr/>
        </p:nvSpPr>
        <p:spPr>
          <a:xfrm>
            <a:off x="4415481" y="3253946"/>
            <a:ext cx="4522573" cy="1815882"/>
          </a:xfrm>
          <a:prstGeom prst="rect">
            <a:avLst/>
          </a:prstGeom>
          <a:noFill/>
        </p:spPr>
        <p:txBody>
          <a:bodyPr wrap="square" rtlCol="0">
            <a:spAutoFit/>
          </a:bodyPr>
          <a:lstStyle/>
          <a:p>
            <a:r>
              <a:rPr lang="en-US" sz="1600" dirty="0" smtClean="0"/>
              <a:t>In the case of a hardware failure leading to termination of an EC2 instance, if the hardware failure is not tied to an EBS volume used by the instance, simply restarting the instance should allow it to be launched on new hardware, using the same EBS root volume and GPFS data disks.</a:t>
            </a:r>
            <a:endParaRPr lang="en-US" sz="1600" dirty="0"/>
          </a:p>
        </p:txBody>
      </p:sp>
    </p:spTree>
    <p:extLst>
      <p:ext uri="{BB962C8B-B14F-4D97-AF65-F5344CB8AC3E}">
        <p14:creationId xmlns:p14="http://schemas.microsoft.com/office/powerpoint/2010/main" val="363220620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Options for Handling Failures on EBS Volumes Used by Spectrum Scale</a:t>
            </a:r>
            <a:endParaRPr lang="en-US" dirty="0"/>
          </a:p>
        </p:txBody>
      </p:sp>
      <p:sp>
        <p:nvSpPr>
          <p:cNvPr id="4" name="TextBox 3"/>
          <p:cNvSpPr txBox="1"/>
          <p:nvPr/>
        </p:nvSpPr>
        <p:spPr>
          <a:xfrm>
            <a:off x="329513" y="869156"/>
            <a:ext cx="8616779" cy="4001095"/>
          </a:xfrm>
          <a:prstGeom prst="rect">
            <a:avLst/>
          </a:prstGeom>
          <a:noFill/>
        </p:spPr>
        <p:txBody>
          <a:bodyPr wrap="square" rtlCol="0">
            <a:spAutoFit/>
          </a:bodyPr>
          <a:lstStyle/>
          <a:p>
            <a:r>
              <a:rPr lang="en-US" sz="1400" dirty="0" smtClean="0"/>
              <a:t>1. Run without any Spectrum Scale replication but this assumes a willingness to accept potential data loss if an EBS volume used for GPFS data/metadata fails.  (This approach assumes that snapshots/backups of the Scale data are taken to allow recovery from such failures).  The SLA Amazon provides for EBS volumes should be carefully reviewed before choosing this option.</a:t>
            </a:r>
            <a:br>
              <a:rPr lang="en-US" sz="1400" dirty="0" smtClean="0"/>
            </a:br>
            <a:r>
              <a:rPr lang="en-US" sz="1400" dirty="0"/>
              <a:t>From </a:t>
            </a:r>
            <a:r>
              <a:rPr lang="en-US" sz="1400" dirty="0">
                <a:hlinkClick r:id="rId2"/>
              </a:rPr>
              <a:t>https://aws.amazon.com/ebs/details/#</a:t>
            </a:r>
            <a:r>
              <a:rPr lang="en-US" sz="1400" dirty="0" smtClean="0">
                <a:hlinkClick r:id="rId2"/>
              </a:rPr>
              <a:t>elasticvolumes</a:t>
            </a:r>
            <a:r>
              <a:rPr lang="en-US" sz="1400" dirty="0" smtClean="0"/>
              <a:t>:</a:t>
            </a:r>
            <a:endParaRPr lang="en-US" sz="1400" dirty="0"/>
          </a:p>
          <a:p>
            <a:pPr lvl="1"/>
            <a:r>
              <a:rPr lang="en-US" sz="1400" dirty="0" smtClean="0"/>
              <a:t>Amazon </a:t>
            </a:r>
            <a:r>
              <a:rPr lang="en-US" sz="1400" dirty="0"/>
              <a:t>EBS volumes are designed for an annual failure rate (AFR) of between 0.1% - 0.2%, where failure refers to a complete or partial loss of the volume, depending on the size and performance of the volume. This makes EBS volumes 20 times more reliable than typical commodity disk drives, which fail with an AFR of around 4%. For example, if you have 1,000 EBS volumes running for 1 year, you should expect 1 to 2 will have a failure</a:t>
            </a:r>
            <a:r>
              <a:rPr lang="en-US" sz="1400" dirty="0" smtClean="0"/>
              <a:t>.</a:t>
            </a:r>
          </a:p>
          <a:p>
            <a:r>
              <a:rPr lang="en-US" sz="1400" dirty="0"/>
              <a:t>See </a:t>
            </a:r>
            <a:r>
              <a:rPr lang="en-US" sz="1400" dirty="0">
                <a:hlinkClick r:id="rId3"/>
              </a:rPr>
              <a:t>Amazon EC2 and EBS Service Level Agreement.</a:t>
            </a:r>
            <a:r>
              <a:rPr lang="en-US" sz="1400" dirty="0"/>
              <a:t> for full details</a:t>
            </a:r>
          </a:p>
          <a:p>
            <a:r>
              <a:rPr lang="en-US" sz="1600" dirty="0" smtClean="0"/>
              <a:t/>
            </a:r>
            <a:br>
              <a:rPr lang="en-US" sz="1600" dirty="0" smtClean="0"/>
            </a:br>
            <a:r>
              <a:rPr lang="en-US" sz="1400" dirty="0" smtClean="0"/>
              <a:t>2. Use Spectrum Scale replication to replicate all GPFS EBS volumes used by GPFS.  Two-way data and metadata replication is suggested, but other options could be considered, depending on data protection requirements (e.g. 2 way data replication and 3-way metadata replication will allow the filesystem to stay mounted, should two separate NSD servers experience failures related to GPFS EBS volumes). </a:t>
            </a:r>
          </a:p>
          <a:p>
            <a:r>
              <a:rPr lang="en-US" sz="1400" dirty="0" smtClean="0"/>
              <a:t>In the case of an EBS volume used by GPFS failing, the ‘</a:t>
            </a:r>
            <a:r>
              <a:rPr lang="en-US" sz="1400" dirty="0" err="1" smtClean="0"/>
              <a:t>mmrestripefs</a:t>
            </a:r>
            <a:r>
              <a:rPr lang="en-US" sz="1400" dirty="0" smtClean="0"/>
              <a:t> –r’ command can be used to re-replicate data across the disks and restore the cluster replication levels.  </a:t>
            </a:r>
            <a:endParaRPr lang="en-US" sz="1400" dirty="0"/>
          </a:p>
        </p:txBody>
      </p:sp>
    </p:spTree>
    <p:extLst>
      <p:ext uri="{BB962C8B-B14F-4D97-AF65-F5344CB8AC3E}">
        <p14:creationId xmlns:p14="http://schemas.microsoft.com/office/powerpoint/2010/main" val="34419769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n 3"/>
          <p:cNvSpPr/>
          <p:nvPr/>
        </p:nvSpPr>
        <p:spPr>
          <a:xfrm>
            <a:off x="6238223" y="569075"/>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br>
              <a:rPr lang="en-US" sz="800" dirty="0" smtClean="0">
                <a:solidFill>
                  <a:schemeClr val="tx1"/>
                </a:solidFill>
              </a:rPr>
            </a:br>
            <a:r>
              <a:rPr lang="en-US" sz="800" dirty="0" smtClean="0">
                <a:solidFill>
                  <a:schemeClr val="tx1"/>
                </a:solidFill>
              </a:rPr>
              <a:t>volume</a:t>
            </a:r>
            <a:endParaRPr lang="en-US" sz="800" dirty="0">
              <a:solidFill>
                <a:schemeClr val="tx1"/>
              </a:solidFill>
            </a:endParaRPr>
          </a:p>
        </p:txBody>
      </p:sp>
      <p:sp>
        <p:nvSpPr>
          <p:cNvPr id="5" name="Can 4"/>
          <p:cNvSpPr/>
          <p:nvPr/>
        </p:nvSpPr>
        <p:spPr>
          <a:xfrm>
            <a:off x="6238223" y="2162132"/>
            <a:ext cx="751393" cy="590550"/>
          </a:xfrm>
          <a:prstGeom prst="can">
            <a:avLst/>
          </a:prstGeom>
          <a:solidFill>
            <a:schemeClr val="bg1"/>
          </a:solid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GPFS EBS</a:t>
            </a:r>
            <a:r>
              <a:rPr lang="en-US" sz="800" dirty="0">
                <a:solidFill>
                  <a:schemeClr val="tx1"/>
                </a:solidFill>
              </a:rPr>
              <a:t/>
            </a:r>
            <a:br>
              <a:rPr lang="en-US" sz="800" dirty="0">
                <a:solidFill>
                  <a:schemeClr val="tx1"/>
                </a:solidFill>
              </a:rPr>
            </a:br>
            <a:r>
              <a:rPr lang="en-US" sz="800" dirty="0">
                <a:solidFill>
                  <a:schemeClr val="tx1"/>
                </a:solidFill>
              </a:rPr>
              <a:t>volume</a:t>
            </a:r>
            <a:endParaRPr lang="en-US" sz="800" dirty="0">
              <a:solidFill>
                <a:schemeClr val="tx1"/>
              </a:solidFill>
            </a:endParaRPr>
          </a:p>
        </p:txBody>
      </p:sp>
      <p:cxnSp>
        <p:nvCxnSpPr>
          <p:cNvPr id="10" name="Straight Arrow Connector 9"/>
          <p:cNvCxnSpPr>
            <a:endCxn id="4" idx="2"/>
          </p:cNvCxnSpPr>
          <p:nvPr/>
        </p:nvCxnSpPr>
        <p:spPr>
          <a:xfrm flipV="1">
            <a:off x="5171425" y="864350"/>
            <a:ext cx="1066798" cy="64619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2"/>
          </p:cNvCxnSpPr>
          <p:nvPr/>
        </p:nvCxnSpPr>
        <p:spPr>
          <a:xfrm>
            <a:off x="5171425" y="1772492"/>
            <a:ext cx="1066798" cy="684915"/>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a:xfrm>
            <a:off x="-727364" y="202795"/>
            <a:ext cx="8915400" cy="352425"/>
          </a:xfrm>
        </p:spPr>
        <p:txBody>
          <a:bodyPr/>
          <a:lstStyle/>
          <a:p>
            <a:pPr algn="ctr"/>
            <a:r>
              <a:rPr lang="en-US" dirty="0" smtClean="0"/>
              <a:t>                           AWS Spectrum Scale Using EC2 Instances Backed by EBS </a:t>
            </a:r>
            <a:br>
              <a:rPr lang="en-US" dirty="0" smtClean="0"/>
            </a:br>
            <a:r>
              <a:rPr lang="en-US" dirty="0" err="1" smtClean="0"/>
              <a:t>EBS</a:t>
            </a:r>
            <a:r>
              <a:rPr lang="en-US" dirty="0" smtClean="0"/>
              <a:t> Root Volume Hardware Failures</a:t>
            </a:r>
            <a:endParaRPr lang="en-US" dirty="0"/>
          </a:p>
        </p:txBody>
      </p:sp>
      <p:sp>
        <p:nvSpPr>
          <p:cNvPr id="45" name="Left Brace 44"/>
          <p:cNvSpPr/>
          <p:nvPr/>
        </p:nvSpPr>
        <p:spPr>
          <a:xfrm rot="16200000" flipV="1">
            <a:off x="5575188" y="2220524"/>
            <a:ext cx="183071" cy="990600"/>
          </a:xfrm>
          <a:prstGeom prst="leftBrace">
            <a:avLst/>
          </a:prstGeom>
          <a:ln w="1905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4763700" y="2789759"/>
            <a:ext cx="1882247" cy="276999"/>
          </a:xfrm>
          <a:prstGeom prst="rect">
            <a:avLst/>
          </a:prstGeom>
        </p:spPr>
        <p:txBody>
          <a:bodyPr wrap="none">
            <a:spAutoFit/>
          </a:bodyPr>
          <a:lstStyle/>
          <a:p>
            <a:r>
              <a:rPr lang="en-US" sz="1200" dirty="0">
                <a:solidFill>
                  <a:schemeClr val="accent1"/>
                </a:solidFill>
              </a:rPr>
              <a:t>Network EBS connection</a:t>
            </a:r>
            <a:endParaRPr lang="en-US" sz="1200" dirty="0">
              <a:solidFill>
                <a:schemeClr val="accent1"/>
              </a:solidFill>
            </a:endParaRPr>
          </a:p>
        </p:txBody>
      </p:sp>
      <p:sp>
        <p:nvSpPr>
          <p:cNvPr id="7" name="Can 6"/>
          <p:cNvSpPr/>
          <p:nvPr/>
        </p:nvSpPr>
        <p:spPr>
          <a:xfrm>
            <a:off x="7301345" y="1327503"/>
            <a:ext cx="886691" cy="640020"/>
          </a:xfrm>
          <a:prstGeom prst="can">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EBS Root volume</a:t>
            </a:r>
            <a:endParaRPr lang="en-US" sz="1200" dirty="0">
              <a:solidFill>
                <a:schemeClr val="tx1"/>
              </a:solidFill>
            </a:endParaRPr>
          </a:p>
        </p:txBody>
      </p:sp>
      <p:cxnSp>
        <p:nvCxnSpPr>
          <p:cNvPr id="37" name="Straight Arrow Connector 36"/>
          <p:cNvCxnSpPr/>
          <p:nvPr/>
        </p:nvCxnSpPr>
        <p:spPr>
          <a:xfrm flipV="1">
            <a:off x="5171423" y="1622778"/>
            <a:ext cx="2107810" cy="21224"/>
          </a:xfrm>
          <a:prstGeom prst="straightConnector1">
            <a:avLst/>
          </a:prstGeom>
          <a:ln w="1905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4601" y="474505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514601" y="44154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1" y="408577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514601" y="377023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514601" y="3468548"/>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514601" y="313795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514601" y="280736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p:cNvCxnSpPr>
            <a:stCxn id="24" idx="0"/>
            <a:endCxn id="17" idx="2"/>
          </p:cNvCxnSpPr>
          <p:nvPr/>
        </p:nvCxnSpPr>
        <p:spPr>
          <a:xfrm>
            <a:off x="3283528" y="2807360"/>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08710" y="4758906"/>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08710" y="4429270"/>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08710" y="4099634"/>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08710" y="3784091"/>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08710" y="3482403"/>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08710" y="3151809"/>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08710" y="2821215"/>
            <a:ext cx="1537854" cy="31673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a:stCxn id="39" idx="0"/>
            <a:endCxn id="32" idx="2"/>
          </p:cNvCxnSpPr>
          <p:nvPr/>
        </p:nvCxnSpPr>
        <p:spPr>
          <a:xfrm>
            <a:off x="1177637" y="2821215"/>
            <a:ext cx="0" cy="2254430"/>
          </a:xfrm>
          <a:prstGeom prst="line">
            <a:avLst/>
          </a:prstGeom>
          <a:ln w="1905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75058" y="2836266"/>
            <a:ext cx="379718" cy="287833"/>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a:off x="741405" y="1772492"/>
            <a:ext cx="2542123" cy="1226081"/>
          </a:xfrm>
          <a:prstGeom prst="straightConnector1">
            <a:avLst/>
          </a:prstGeom>
          <a:ln w="1905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040068" y="1401382"/>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
        <p:nvSpPr>
          <p:cNvPr id="3" name="TextBox 2"/>
          <p:cNvSpPr txBox="1"/>
          <p:nvPr/>
        </p:nvSpPr>
        <p:spPr>
          <a:xfrm>
            <a:off x="4223128" y="3151809"/>
            <a:ext cx="4775474" cy="1938992"/>
          </a:xfrm>
          <a:prstGeom prst="rect">
            <a:avLst/>
          </a:prstGeom>
          <a:noFill/>
        </p:spPr>
        <p:txBody>
          <a:bodyPr wrap="square" rtlCol="0">
            <a:spAutoFit/>
          </a:bodyPr>
          <a:lstStyle/>
          <a:p>
            <a:pPr lvl="1"/>
            <a:r>
              <a:rPr lang="en-US" sz="1200" dirty="0" smtClean="0"/>
              <a:t>A hardware failure causing the loss of an EBS root volume will result in the termination of an EC2 instance, thereby preventing that instance from being reactivated.  The loss of any GPFS data volumes in such a failure case can be handled as per the previous slide’s recommendations.  Alternatively, (but this requires unmounting the filesystem), any EBS volumes assigned to the failing instance can be reassigned via </a:t>
            </a:r>
            <a:r>
              <a:rPr lang="en-US" sz="1200" dirty="0" err="1" smtClean="0"/>
              <a:t>mmchnsd</a:t>
            </a:r>
            <a:r>
              <a:rPr lang="en-US" sz="1200" dirty="0" smtClean="0"/>
              <a:t> to existing instances in the cluster or a new instance can be activated to replace the failed instance.</a:t>
            </a:r>
            <a:endParaRPr lang="en-US" sz="1200" dirty="0"/>
          </a:p>
        </p:txBody>
      </p:sp>
      <p:sp>
        <p:nvSpPr>
          <p:cNvPr id="43" name="Rectangle 42"/>
          <p:cNvSpPr/>
          <p:nvPr/>
        </p:nvSpPr>
        <p:spPr>
          <a:xfrm>
            <a:off x="276273" y="1213494"/>
            <a:ext cx="2131355" cy="640020"/>
          </a:xfrm>
          <a:prstGeom prst="rect">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EC2 Instance</a:t>
            </a:r>
            <a:br>
              <a:rPr lang="en-US" dirty="0" smtClean="0">
                <a:solidFill>
                  <a:srgbClr val="002060"/>
                </a:solidFill>
              </a:rPr>
            </a:br>
            <a:r>
              <a:rPr lang="en-US" dirty="0" smtClean="0">
                <a:solidFill>
                  <a:srgbClr val="002060"/>
                </a:solidFill>
              </a:rPr>
              <a:t>(NSD Server)</a:t>
            </a:r>
            <a:endParaRPr lang="en-US" dirty="0">
              <a:solidFill>
                <a:srgbClr val="002060"/>
              </a:solidFill>
            </a:endParaRPr>
          </a:p>
        </p:txBody>
      </p:sp>
      <p:sp>
        <p:nvSpPr>
          <p:cNvPr id="11" name="Oval 10"/>
          <p:cNvSpPr/>
          <p:nvPr/>
        </p:nvSpPr>
        <p:spPr>
          <a:xfrm>
            <a:off x="2740323" y="2851317"/>
            <a:ext cx="344375" cy="272782"/>
          </a:xfrm>
          <a:prstGeom prst="ellipse">
            <a:avLst/>
          </a:prstGeom>
          <a:solidFill>
            <a:schemeClr val="bg1"/>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43" idx="2"/>
          </p:cNvCxnSpPr>
          <p:nvPr/>
        </p:nvCxnSpPr>
        <p:spPr>
          <a:xfrm>
            <a:off x="1341951" y="1853514"/>
            <a:ext cx="1524817" cy="1100821"/>
          </a:xfrm>
          <a:prstGeom prst="straightConnector1">
            <a:avLst/>
          </a:prstGeom>
          <a:ln w="1905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p:cNvCxnSpPr>
          <p:nvPr/>
        </p:nvCxnSpPr>
        <p:spPr>
          <a:xfrm flipH="1" flipV="1">
            <a:off x="2407628" y="1696657"/>
            <a:ext cx="3830595" cy="760750"/>
          </a:xfrm>
          <a:prstGeom prst="straightConnector1">
            <a:avLst/>
          </a:prstGeom>
          <a:ln w="190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 idx="2"/>
          </p:cNvCxnSpPr>
          <p:nvPr/>
        </p:nvCxnSpPr>
        <p:spPr>
          <a:xfrm flipH="1">
            <a:off x="2394224" y="864350"/>
            <a:ext cx="3843999" cy="541486"/>
          </a:xfrm>
          <a:prstGeom prst="straightConnector1">
            <a:avLst/>
          </a:prstGeom>
          <a:ln w="190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308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1" grpId="0" animBg="1"/>
      <p:bldP spid="42" grpId="0" animBg="1"/>
      <p:bldP spid="3" grpId="0"/>
      <p:bldP spid="4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71" y="129553"/>
            <a:ext cx="8915400" cy="352425"/>
          </a:xfrm>
        </p:spPr>
        <p:txBody>
          <a:bodyPr/>
          <a:lstStyle/>
          <a:p>
            <a:r>
              <a:rPr lang="en-US" dirty="0" smtClean="0"/>
              <a:t>Spectrum Scale Cloud </a:t>
            </a:r>
            <a:r>
              <a:rPr lang="en-US" dirty="0" smtClean="0"/>
              <a:t>Related Guides</a:t>
            </a:r>
            <a:endParaRPr lang="en-US" dirty="0"/>
          </a:p>
        </p:txBody>
      </p:sp>
      <p:sp>
        <p:nvSpPr>
          <p:cNvPr id="3" name="Text Placeholder 2"/>
          <p:cNvSpPr>
            <a:spLocks noGrp="1"/>
          </p:cNvSpPr>
          <p:nvPr>
            <p:ph type="body" sz="quarter" idx="12"/>
          </p:nvPr>
        </p:nvSpPr>
        <p:spPr>
          <a:xfrm>
            <a:off x="343930" y="720875"/>
            <a:ext cx="8458200" cy="1829593"/>
          </a:xfrm>
        </p:spPr>
        <p:txBody>
          <a:bodyPr/>
          <a:lstStyle/>
          <a:p>
            <a:pPr marL="1085850" lvl="2" indent="-171450">
              <a:buFont typeface="Arial" panose="020B0604020202020204" pitchFamily="34" charset="0"/>
              <a:buChar char="•"/>
            </a:pPr>
            <a:endParaRPr lang="en-US" sz="1500" dirty="0" smtClean="0"/>
          </a:p>
          <a:p>
            <a:pPr marL="517525" lvl="1" indent="-171450">
              <a:buFont typeface="Arial" panose="020B0604020202020204" pitchFamily="34" charset="0"/>
              <a:buChar char="•"/>
            </a:pPr>
            <a:r>
              <a:rPr lang="en-US" sz="1400" dirty="0" smtClean="0"/>
              <a:t>The Spectrum Scale team has developed some documentation regarding use of Spectrum Scale in Cloud environments.</a:t>
            </a:r>
            <a:br>
              <a:rPr lang="en-US" sz="1400" dirty="0" smtClean="0"/>
            </a:br>
            <a:endParaRPr lang="en-US" sz="1400" dirty="0"/>
          </a:p>
          <a:p>
            <a:pPr marL="517525" lvl="1" indent="-171450">
              <a:buFont typeface="Arial" panose="020B0604020202020204" pitchFamily="34" charset="0"/>
              <a:buChar char="•"/>
            </a:pPr>
            <a:r>
              <a:rPr lang="en-US" sz="1400" dirty="0" smtClean="0"/>
              <a:t>Team has provided Guide for running Spectrum Scale on </a:t>
            </a:r>
            <a:r>
              <a:rPr lang="en-US" sz="1400" dirty="0" err="1" smtClean="0"/>
              <a:t>SoftLayer</a:t>
            </a:r>
            <a:r>
              <a:rPr lang="en-US" sz="1400" dirty="0" smtClean="0"/>
              <a:t> </a:t>
            </a:r>
            <a:r>
              <a:rPr lang="en-US" sz="1400" dirty="0"/>
              <a:t>systems:</a:t>
            </a:r>
            <a:br>
              <a:rPr lang="en-US" sz="1400" dirty="0"/>
            </a:br>
            <a:r>
              <a:rPr lang="en-US" sz="1400" dirty="0">
                <a:hlinkClick r:id="rId3"/>
              </a:rPr>
              <a:t>http://</a:t>
            </a:r>
            <a:r>
              <a:rPr lang="en-US" sz="1400" dirty="0" smtClean="0">
                <a:hlinkClick r:id="rId3"/>
              </a:rPr>
              <a:t>www.redbooks.ibm.com/redpapers/pdfs/redp5410.pdf</a:t>
            </a:r>
            <a:endParaRPr lang="en-US" sz="1400" dirty="0" smtClean="0"/>
          </a:p>
          <a:p>
            <a:pPr marL="517525" lvl="1" indent="-171450">
              <a:buFont typeface="Arial" panose="020B0604020202020204" pitchFamily="34" charset="0"/>
              <a:buChar char="•"/>
            </a:pPr>
            <a:endParaRPr lang="en-US" sz="1400" dirty="0"/>
          </a:p>
          <a:p>
            <a:pPr marL="517525" lvl="1" indent="-171450">
              <a:buFont typeface="Arial" panose="020B0604020202020204" pitchFamily="34" charset="0"/>
              <a:buChar char="•"/>
            </a:pPr>
            <a:r>
              <a:rPr lang="en-US" sz="1400" dirty="0" smtClean="0"/>
              <a:t>Team has provided OpenStack </a:t>
            </a:r>
            <a:r>
              <a:rPr lang="en-US" sz="1400" dirty="0" err="1" smtClean="0"/>
              <a:t>Redpaper</a:t>
            </a:r>
            <a:r>
              <a:rPr lang="en-US" sz="1400" dirty="0" smtClean="0"/>
              <a:t>:</a:t>
            </a:r>
            <a:r>
              <a:rPr lang="en-US" sz="1400" dirty="0"/>
              <a:t/>
            </a:r>
            <a:br>
              <a:rPr lang="en-US" sz="1400" dirty="0"/>
            </a:br>
            <a:r>
              <a:rPr lang="en-US" sz="1400" dirty="0">
                <a:hlinkClick r:id="rId4"/>
              </a:rPr>
              <a:t>http://</a:t>
            </a:r>
            <a:r>
              <a:rPr lang="en-US" sz="1400" dirty="0" smtClean="0">
                <a:hlinkClick r:id="rId4"/>
              </a:rPr>
              <a:t>www.redbooks.ibm.com/redpapers/pdfs/redp5331.pdf</a:t>
            </a:r>
            <a:r>
              <a:rPr lang="en-US" sz="1400" dirty="0" smtClean="0"/>
              <a:t>	</a:t>
            </a:r>
            <a:r>
              <a:rPr lang="en-US" sz="1400" dirty="0"/>
              <a:t/>
            </a:r>
            <a:br>
              <a:rPr lang="en-US" sz="1400" dirty="0"/>
            </a:br>
            <a:endParaRPr lang="en-US" sz="1400" dirty="0" smtClean="0"/>
          </a:p>
          <a:p>
            <a:pPr marL="517525" lvl="1" indent="-171450">
              <a:buFont typeface="Arial" panose="020B0604020202020204" pitchFamily="34" charset="0"/>
              <a:buChar char="•"/>
            </a:pPr>
            <a:r>
              <a:rPr lang="en-US" sz="1400" dirty="0" smtClean="0"/>
              <a:t>Team has produced </a:t>
            </a:r>
            <a:r>
              <a:rPr lang="en-US" sz="1400" dirty="0" err="1" smtClean="0"/>
              <a:t>Redpaper</a:t>
            </a:r>
            <a:r>
              <a:rPr lang="en-US" sz="1400" dirty="0" smtClean="0"/>
              <a:t> for Spectrum Scale Unified Object Access :</a:t>
            </a:r>
            <a:br>
              <a:rPr lang="en-US" sz="1400" dirty="0" smtClean="0"/>
            </a:br>
            <a:r>
              <a:rPr lang="en-US" sz="1400" dirty="0" smtClean="0">
                <a:hlinkClick r:id="rId5"/>
              </a:rPr>
              <a:t>http</a:t>
            </a:r>
            <a:r>
              <a:rPr lang="en-US" sz="1400" dirty="0">
                <a:hlinkClick r:id="rId5"/>
              </a:rPr>
              <a:t>://</a:t>
            </a:r>
            <a:r>
              <a:rPr lang="en-US" sz="1400" dirty="0" smtClean="0">
                <a:hlinkClick r:id="rId5"/>
              </a:rPr>
              <a:t>www.redbooks.ibm.com/abstracts/redp5113.html</a:t>
            </a:r>
            <a:r>
              <a:rPr lang="en-US" sz="1400" dirty="0" smtClean="0"/>
              <a:t/>
            </a:r>
            <a:br>
              <a:rPr lang="en-US" sz="1400" dirty="0" smtClean="0"/>
            </a:br>
            <a:endParaRPr lang="en-US" sz="1400" dirty="0" smtClean="0"/>
          </a:p>
          <a:p>
            <a:pPr marL="517525" lvl="1" indent="-171450">
              <a:buFont typeface="Arial" panose="020B0604020202020204" pitchFamily="34" charset="0"/>
              <a:buChar char="•"/>
            </a:pPr>
            <a:r>
              <a:rPr lang="en-US" sz="1400" dirty="0" smtClean="0"/>
              <a:t>Knowledge center OpenStack documentation for Spectrum Scale:</a:t>
            </a:r>
            <a:br>
              <a:rPr lang="en-US" sz="1400" dirty="0" smtClean="0"/>
            </a:br>
            <a:r>
              <a:rPr lang="en-US" sz="1400" dirty="0">
                <a:hlinkClick r:id="rId6"/>
              </a:rPr>
              <a:t>https://www.ibm.com/support/knowledgecenter/en/STXKQY_4.2.1/com.ibm.spectrum.scale.v4r21.doc/bl1ins_openstackusecase.htm </a:t>
            </a:r>
            <a:r>
              <a:rPr lang="en-US" sz="1400" dirty="0" smtClean="0"/>
              <a:t>	</a:t>
            </a:r>
            <a:endParaRPr lang="en-US" sz="1500" dirty="0" smtClean="0"/>
          </a:p>
          <a:p>
            <a:pPr marL="517525" lvl="1" indent="-171450">
              <a:buFont typeface="Arial" panose="020B0604020202020204" pitchFamily="34" charset="0"/>
              <a:buChar char="•"/>
            </a:pPr>
            <a:endParaRPr lang="en-US" sz="1400" dirty="0" smtClean="0"/>
          </a:p>
          <a:p>
            <a:pPr lvl="1"/>
            <a:r>
              <a:rPr lang="en-US" sz="1400" dirty="0"/>
              <a:t>	</a:t>
            </a:r>
            <a:endParaRPr lang="en-US" sz="1400" dirty="0" smtClean="0"/>
          </a:p>
        </p:txBody>
      </p:sp>
    </p:spTree>
    <p:extLst>
      <p:ext uri="{BB962C8B-B14F-4D97-AF65-F5344CB8AC3E}">
        <p14:creationId xmlns:p14="http://schemas.microsoft.com/office/powerpoint/2010/main" val="34241015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OpenStack Projected Growth Rate from 451 research.com</a:t>
            </a:r>
            <a:endParaRPr lang="en-US" dirty="0"/>
          </a:p>
        </p:txBody>
      </p:sp>
      <p:sp>
        <p:nvSpPr>
          <p:cNvPr id="3" name="Text Placeholder 2"/>
          <p:cNvSpPr>
            <a:spLocks noGrp="1"/>
          </p:cNvSpPr>
          <p:nvPr>
            <p:ph type="body" sz="quarter" idx="12"/>
          </p:nvPr>
        </p:nvSpPr>
        <p:spPr>
          <a:xfrm>
            <a:off x="228600" y="1087438"/>
            <a:ext cx="8458200" cy="1829593"/>
          </a:xfrm>
        </p:spPr>
        <p:txBody>
          <a:bodyPr/>
          <a:lstStyle/>
          <a:p>
            <a:pPr marL="517525" lvl="1" indent="-171450">
              <a:buFont typeface="Arial" panose="020B0604020202020204" pitchFamily="34" charset="0"/>
              <a:buChar char="•"/>
            </a:pPr>
            <a:endParaRPr lang="en-US" sz="1400" dirty="0" smtClean="0"/>
          </a:p>
          <a:p>
            <a:pPr marL="1085850" lvl="2" indent="-171450">
              <a:buFont typeface="Arial" panose="020B0604020202020204" pitchFamily="34" charset="0"/>
              <a:buChar char="•"/>
            </a:pPr>
            <a:endParaRPr lang="en-US" sz="1500" dirty="0" smtClean="0"/>
          </a:p>
          <a:p>
            <a:pPr marL="517525" lvl="1" indent="-171450">
              <a:buFont typeface="Arial" panose="020B0604020202020204" pitchFamily="34" charset="0"/>
              <a:buChar char="•"/>
            </a:pPr>
            <a:endParaRPr lang="en-US" sz="1400" dirty="0" smtClean="0"/>
          </a:p>
          <a:p>
            <a:pPr lvl="1"/>
            <a:r>
              <a:rPr lang="en-US" sz="1400" dirty="0"/>
              <a:t>	</a:t>
            </a:r>
            <a:endParaRPr lang="en-US" sz="1400" dirty="0" smtClean="0"/>
          </a:p>
        </p:txBody>
      </p:sp>
      <p:sp>
        <p:nvSpPr>
          <p:cNvPr id="4" name="Rectangle 3"/>
          <p:cNvSpPr/>
          <p:nvPr/>
        </p:nvSpPr>
        <p:spPr>
          <a:xfrm>
            <a:off x="288323" y="869156"/>
            <a:ext cx="7867135" cy="1085682"/>
          </a:xfrm>
          <a:prstGeom prst="rect">
            <a:avLst/>
          </a:prstGeom>
        </p:spPr>
        <p:txBody>
          <a:bodyPr wrap="square">
            <a:spAutoFit/>
          </a:bodyPr>
          <a:lstStyle/>
          <a:p>
            <a:pPr marL="214513" indent="-214513">
              <a:buFontTx/>
              <a:buChar char="-"/>
              <a:defRPr/>
            </a:pPr>
            <a:r>
              <a:rPr lang="en-US" sz="1201" dirty="0" smtClean="0">
                <a:solidFill>
                  <a:srgbClr val="000000">
                    <a:lumMod val="75000"/>
                    <a:lumOff val="25000"/>
                  </a:srgbClr>
                </a:solidFill>
                <a:ea typeface="MS PGothic" charset="-128"/>
              </a:rPr>
              <a:t>OpenStack </a:t>
            </a:r>
            <a:r>
              <a:rPr lang="en-US" sz="1201" dirty="0">
                <a:solidFill>
                  <a:srgbClr val="000000">
                    <a:lumMod val="75000"/>
                    <a:lumOff val="25000"/>
                  </a:srgbClr>
                </a:solidFill>
                <a:ea typeface="MS PGothic" charset="-128"/>
              </a:rPr>
              <a:t>private cloud revenue continues to grow at +30% CAGR.  </a:t>
            </a:r>
          </a:p>
          <a:p>
            <a:pPr marL="772245" lvl="1">
              <a:buFontTx/>
              <a:buChar char="-"/>
              <a:defRPr/>
            </a:pPr>
            <a:r>
              <a:rPr lang="en-US" sz="1051" dirty="0">
                <a:hlinkClick r:id="rId3"/>
              </a:rPr>
              <a:t>https://</a:t>
            </a:r>
            <a:r>
              <a:rPr lang="en-US" sz="1051" dirty="0" smtClean="0">
                <a:hlinkClick r:id="rId3"/>
              </a:rPr>
              <a:t>451research.com/images/Marketing/press_releases/10.24.16_OpenStack_Pulse_PR_Final.pdf</a:t>
            </a:r>
            <a:r>
              <a:rPr lang="en-US" sz="1051" dirty="0" smtClean="0"/>
              <a:t/>
            </a:r>
            <a:br>
              <a:rPr lang="en-US" sz="1051" dirty="0" smtClean="0"/>
            </a:br>
            <a:r>
              <a:rPr lang="en-US" sz="1051" dirty="0" smtClean="0"/>
              <a:t/>
            </a:r>
            <a:br>
              <a:rPr lang="en-US" sz="1051" dirty="0" smtClean="0"/>
            </a:br>
            <a:r>
              <a:rPr lang="en-US" sz="1051" dirty="0" smtClean="0"/>
              <a:t/>
            </a:r>
            <a:br>
              <a:rPr lang="en-US" sz="1051" dirty="0" smtClean="0"/>
            </a:br>
            <a:r>
              <a:rPr lang="en-US" sz="1051" dirty="0" smtClean="0"/>
              <a:t/>
            </a:r>
            <a:br>
              <a:rPr lang="en-US" sz="1051" dirty="0" smtClean="0"/>
            </a:br>
            <a:endParaRPr lang="en-US" sz="1051" dirty="0">
              <a:solidFill>
                <a:srgbClr val="000000">
                  <a:lumMod val="75000"/>
                  <a:lumOff val="25000"/>
                </a:srgbClr>
              </a:solidFill>
              <a:ea typeface="MS PGothic" charset="-128"/>
            </a:endParaRPr>
          </a:p>
        </p:txBody>
      </p:sp>
      <p:pic>
        <p:nvPicPr>
          <p:cNvPr id="6" name="Picture 5"/>
          <p:cNvPicPr>
            <a:picLocks noChangeAspect="1"/>
          </p:cNvPicPr>
          <p:nvPr/>
        </p:nvPicPr>
        <p:blipFill>
          <a:blip r:embed="rId4"/>
          <a:stretch>
            <a:fillRect/>
          </a:stretch>
        </p:blipFill>
        <p:spPr>
          <a:xfrm>
            <a:off x="1419160" y="1409250"/>
            <a:ext cx="5706570" cy="3739013"/>
          </a:xfrm>
          <a:prstGeom prst="rect">
            <a:avLst/>
          </a:prstGeom>
        </p:spPr>
      </p:pic>
    </p:spTree>
    <p:extLst>
      <p:ext uri="{BB962C8B-B14F-4D97-AF65-F5344CB8AC3E}">
        <p14:creationId xmlns:p14="http://schemas.microsoft.com/office/powerpoint/2010/main" val="68293484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pPr marL="285750" indent="-285750">
              <a:buFont typeface="Arial" panose="020B0604020202020204" pitchFamily="34" charset="0"/>
              <a:buChar char="•"/>
            </a:pPr>
            <a:r>
              <a:rPr lang="en-US" sz="1400" dirty="0" smtClean="0"/>
              <a:t>The information presented on these charts does not represent any official commitment in terms of Spectrum Scale future direction or deliverables.  </a:t>
            </a:r>
          </a:p>
          <a:p>
            <a:endParaRPr lang="en-US" sz="1400" dirty="0"/>
          </a:p>
          <a:p>
            <a:pPr marL="112713" lvl="1" indent="-112713">
              <a:spcAft>
                <a:spcPts val="900"/>
              </a:spcAft>
              <a:buFontTx/>
              <a:buChar char="•"/>
            </a:pPr>
            <a:r>
              <a:rPr lang="en-US" sz="1400" dirty="0">
                <a:ea typeface="ＭＳ Ｐゴシック" pitchFamily="34" charset="-128"/>
              </a:rPr>
              <a:t>IBM’s statements regarding its plans, directions, and intent are subject to change or withdrawal without notice at IBM’s sole discretion.</a:t>
            </a:r>
          </a:p>
          <a:p>
            <a:pPr marL="112713" lvl="1" indent="-112713">
              <a:spcAft>
                <a:spcPts val="900"/>
              </a:spcAft>
              <a:buFontTx/>
              <a:buChar char="•"/>
            </a:pPr>
            <a:r>
              <a:rPr lang="en-US" sz="1400" dirty="0">
                <a:ea typeface="ＭＳ Ｐゴシック" pitchFamily="34" charset="-128"/>
              </a:rPr>
              <a:t>Information regarding potential future products is intended to outline our general product direction and it should not be relied on in making a purchasing decision. </a:t>
            </a:r>
          </a:p>
          <a:p>
            <a:pPr marL="112713" lvl="1" indent="-112713">
              <a:spcAft>
                <a:spcPts val="900"/>
              </a:spcAft>
              <a:buFontTx/>
              <a:buChar char="•"/>
            </a:pPr>
            <a:r>
              <a:rPr lang="en-US" sz="1400" dirty="0">
                <a:ea typeface="ＭＳ Ｐゴシック" pitchFamily="34" charset="-128"/>
              </a:rPr>
              <a:t>The information mentioned regarding potential future products is not a commitment, promise, or legal obligation to deliver any material, code or functionality. Information about potential future products may not be incorporated into any contract. </a:t>
            </a:r>
          </a:p>
          <a:p>
            <a:pPr marL="112713" lvl="1" indent="-112713">
              <a:spcAft>
                <a:spcPts val="900"/>
              </a:spcAft>
              <a:buFontTx/>
              <a:buChar char="•"/>
            </a:pPr>
            <a:r>
              <a:rPr lang="en-US" sz="1400" dirty="0">
                <a:ea typeface="ＭＳ Ｐゴシック" pitchFamily="34" charset="-128"/>
              </a:rPr>
              <a:t>The development, release, and timing of any future features or functionality described for our products remains at our sole discretion. </a:t>
            </a:r>
          </a:p>
          <a:p>
            <a:endParaRPr lang="en-US" sz="1600" dirty="0" smtClean="0"/>
          </a:p>
          <a:p>
            <a:endParaRPr lang="en-US" dirty="0"/>
          </a:p>
          <a:p>
            <a:endParaRPr lang="en-US" dirty="0"/>
          </a:p>
        </p:txBody>
      </p:sp>
    </p:spTree>
    <p:extLst>
      <p:ext uri="{BB962C8B-B14F-4D97-AF65-F5344CB8AC3E}">
        <p14:creationId xmlns:p14="http://schemas.microsoft.com/office/powerpoint/2010/main" val="39101722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283028" y="471714"/>
            <a:ext cx="8860971" cy="3646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79183" rIns="67563" bIns="35133"/>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marL="1062038"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marL="11303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marL="719138" lvl="1" indent="0"/>
            <a:r>
              <a:rPr lang="en-US" altLang="en-US" sz="1600" dirty="0" smtClean="0">
                <a:solidFill>
                  <a:srgbClr val="404040"/>
                </a:solidFill>
              </a:rPr>
              <a:t>Support OpenStack Cloud environments with Cinder &amp; Manila drivers and investigation of best practices (e.g. multi-tenancy recommendations and accessing Spectrum Scale data from VMs)</a:t>
            </a:r>
            <a:br>
              <a:rPr lang="en-US" altLang="en-US" sz="1600" dirty="0" smtClean="0">
                <a:solidFill>
                  <a:srgbClr val="404040"/>
                </a:solidFill>
              </a:rPr>
            </a:br>
            <a:r>
              <a:rPr lang="en-US" altLang="en-US" sz="1600" dirty="0" smtClean="0">
                <a:solidFill>
                  <a:srgbClr val="404040"/>
                </a:solidFill>
              </a:rPr>
              <a:t/>
            </a:r>
            <a:br>
              <a:rPr lang="en-US" altLang="en-US" sz="1600" dirty="0" smtClean="0">
                <a:solidFill>
                  <a:srgbClr val="404040"/>
                </a:solidFill>
              </a:rPr>
            </a:br>
            <a:r>
              <a:rPr lang="en-US" altLang="en-US" sz="1600" dirty="0" smtClean="0">
                <a:solidFill>
                  <a:srgbClr val="404040"/>
                </a:solidFill>
              </a:rPr>
              <a:t/>
            </a:r>
            <a:br>
              <a:rPr lang="en-US" altLang="en-US" sz="1600" dirty="0" smtClean="0">
                <a:solidFill>
                  <a:srgbClr val="404040"/>
                </a:solidFill>
              </a:rPr>
            </a:br>
            <a:r>
              <a:rPr lang="en-US" altLang="en-US" sz="1600" dirty="0" smtClean="0">
                <a:solidFill>
                  <a:srgbClr val="404040"/>
                </a:solidFill>
              </a:rPr>
              <a:t>Questions:  </a:t>
            </a:r>
          </a:p>
          <a:p>
            <a:pPr marL="719138" lvl="1" indent="0"/>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Who is using OpenStack now?</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Why are you using it or why are you not using it?</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Are you thinking about using it in the future?</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What would you like to see from Spectrum Scale in terms of OpenStack support?</a:t>
            </a:r>
          </a:p>
          <a:p>
            <a:pPr marL="947738" lvl="1" indent="-228600">
              <a:buAutoNum type="arabicParenR"/>
            </a:pPr>
            <a:endParaRPr lang="en-US" altLang="en-US" sz="1200" dirty="0" smtClean="0">
              <a:solidFill>
                <a:srgbClr val="404040"/>
              </a:solidFill>
            </a:endParaRPr>
          </a:p>
          <a:p>
            <a:pPr marL="947738" lvl="1" indent="-228600">
              <a:buAutoNum type="arabicParenR"/>
            </a:pPr>
            <a:endParaRPr lang="en-US" altLang="en-US" sz="1200" dirty="0" smtClean="0">
              <a:solidFill>
                <a:srgbClr val="404040"/>
              </a:solidFill>
            </a:endParaRPr>
          </a:p>
          <a:p>
            <a:pPr marL="719138" lvl="1" indent="0"/>
            <a:endParaRPr lang="en-US" altLang="en-US" sz="1200" dirty="0">
              <a:solidFill>
                <a:srgbClr val="404040"/>
              </a:solidFill>
              <a:latin typeface="Calibri" panose="020F0502020204030204" pitchFamily="34" charset="0"/>
            </a:endParaRPr>
          </a:p>
          <a:p>
            <a:pPr marL="719138" lvl="1" indent="0"/>
            <a:r>
              <a:rPr lang="en-US" altLang="en-US" sz="1200" dirty="0" smtClean="0">
                <a:solidFill>
                  <a:srgbClr val="404040"/>
                </a:solidFill>
                <a:latin typeface="Calibri" panose="020F0502020204030204" pitchFamily="34" charset="0"/>
              </a:rPr>
              <a:t>		</a:t>
            </a: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endParaRPr lang="en-US" altLang="en-US" dirty="0" smtClean="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000000"/>
              </a:solidFill>
            </a:endParaRPr>
          </a:p>
          <a:p>
            <a:pPr eaLnBrk="1" hangingPunct="1">
              <a:lnSpc>
                <a:spcPct val="93000"/>
              </a:lnSpc>
              <a:buSzPct val="100000"/>
              <a:buFont typeface="Arial" panose="020B0604020202020204" pitchFamily="34" charset="0"/>
              <a:buAutoNum type="arabicPeriod"/>
            </a:pPr>
            <a:endParaRPr lang="en-US" altLang="en-US" b="1" dirty="0">
              <a:solidFill>
                <a:srgbClr val="666666"/>
              </a:solidFill>
            </a:endParaRPr>
          </a:p>
          <a:p>
            <a:pPr lvl="1" eaLnBrk="1" hangingPunct="1">
              <a:lnSpc>
                <a:spcPct val="93000"/>
              </a:lnSpc>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p:txBody>
      </p:sp>
      <p:sp>
        <p:nvSpPr>
          <p:cNvPr id="108547" name="Text Box 2"/>
          <p:cNvSpPr txBox="1">
            <a:spLocks noChangeArrowheads="1"/>
          </p:cNvSpPr>
          <p:nvPr/>
        </p:nvSpPr>
        <p:spPr bwMode="auto">
          <a:xfrm>
            <a:off x="1310151" y="-57203"/>
            <a:ext cx="6332840" cy="68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111073" rIns="67563" bIns="35133"/>
          <a:lstStyle>
            <a:lvl1pPr>
              <a:lnSpc>
                <a:spcPct val="93000"/>
              </a:lnSpc>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9pPr>
          </a:lstStyle>
          <a:p>
            <a:pPr algn="ctr"/>
            <a:r>
              <a:rPr lang="en-US" altLang="en-US" sz="2102" b="1" dirty="0">
                <a:solidFill>
                  <a:srgbClr val="404040"/>
                </a:solidFill>
              </a:rPr>
              <a:t>High Level Strategy </a:t>
            </a:r>
            <a:r>
              <a:rPr lang="en-US" altLang="en-US" sz="2102" b="1" dirty="0" smtClean="0">
                <a:solidFill>
                  <a:srgbClr val="404040"/>
                </a:solidFill>
              </a:rPr>
              <a:t>for OpenStack</a:t>
            </a:r>
            <a:endParaRPr lang="en-US" altLang="en-US" sz="2102" b="1" dirty="0">
              <a:solidFill>
                <a:srgbClr val="404040"/>
              </a:solidFill>
            </a:endParaRPr>
          </a:p>
        </p:txBody>
      </p:sp>
    </p:spTree>
    <p:extLst>
      <p:ext uri="{BB962C8B-B14F-4D97-AF65-F5344CB8AC3E}">
        <p14:creationId xmlns:p14="http://schemas.microsoft.com/office/powerpoint/2010/main" val="15324331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283028" y="471714"/>
            <a:ext cx="8860971" cy="3646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79183" rIns="67563" bIns="35133"/>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marL="1062038"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marL="11303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marL="719138" lvl="1" indent="0"/>
            <a:r>
              <a:rPr lang="en-US" altLang="en-US" sz="1600" dirty="0">
                <a:solidFill>
                  <a:srgbClr val="404040"/>
                </a:solidFill>
              </a:rPr>
              <a:t> Investigate better integration, and more flexible support of storage </a:t>
            </a:r>
            <a:r>
              <a:rPr lang="en-US" altLang="en-US" sz="1600" dirty="0" smtClean="0">
                <a:solidFill>
                  <a:srgbClr val="404040"/>
                </a:solidFill>
              </a:rPr>
              <a:t>for </a:t>
            </a:r>
            <a:r>
              <a:rPr lang="en-US" altLang="en-US" sz="1600" dirty="0">
                <a:solidFill>
                  <a:srgbClr val="404040"/>
                </a:solidFill>
              </a:rPr>
              <a:t>virtualized </a:t>
            </a:r>
            <a:r>
              <a:rPr lang="en-US" altLang="en-US" sz="1600" u="sng" dirty="0" smtClean="0">
                <a:solidFill>
                  <a:srgbClr val="404040"/>
                </a:solidFill>
              </a:rPr>
              <a:t>environments.</a:t>
            </a:r>
          </a:p>
          <a:p>
            <a:pPr marL="719138" lvl="1" indent="0"/>
            <a:endParaRPr lang="en-US" altLang="en-US" sz="1600" u="sng" dirty="0">
              <a:solidFill>
                <a:srgbClr val="404040"/>
              </a:solidFill>
            </a:endParaRPr>
          </a:p>
          <a:p>
            <a:pPr marL="719138" lvl="1" indent="0"/>
            <a:r>
              <a:rPr lang="en-US" altLang="en-US" sz="1600" dirty="0" smtClean="0">
                <a:solidFill>
                  <a:srgbClr val="404040"/>
                </a:solidFill>
              </a:rPr>
              <a:t>Team has submitted changes for the GPFS FAQ which describes virtualization support and is currently investigating various use cases for VMs in the context of </a:t>
            </a:r>
            <a:r>
              <a:rPr lang="en-US" altLang="en-US" sz="1600" dirty="0" err="1" smtClean="0">
                <a:solidFill>
                  <a:srgbClr val="404040"/>
                </a:solidFill>
              </a:rPr>
              <a:t>Vmware</a:t>
            </a:r>
            <a:r>
              <a:rPr lang="en-US" altLang="en-US" sz="1600" dirty="0" smtClean="0">
                <a:solidFill>
                  <a:srgbClr val="404040"/>
                </a:solidFill>
              </a:rPr>
              <a:t> and OpenStack solutions.  Upcoming planned items include SR-IOV support, investigations into support restrictions around VMDK on GPFS NSD servers, </a:t>
            </a:r>
            <a:r>
              <a:rPr lang="en-US" altLang="en-US" sz="1600" dirty="0" err="1" smtClean="0">
                <a:solidFill>
                  <a:srgbClr val="404040"/>
                </a:solidFill>
              </a:rPr>
              <a:t>etc</a:t>
            </a:r>
            <a:r>
              <a:rPr lang="en-US" altLang="en-US" sz="1600" dirty="0" smtClean="0">
                <a:solidFill>
                  <a:srgbClr val="404040"/>
                </a:solidFill>
              </a:rPr>
              <a:t/>
            </a:r>
            <a:br>
              <a:rPr lang="en-US" altLang="en-US" sz="1600" dirty="0" smtClean="0">
                <a:solidFill>
                  <a:srgbClr val="404040"/>
                </a:solidFill>
              </a:rPr>
            </a:br>
            <a:r>
              <a:rPr lang="en-US" altLang="en-US" sz="1600" dirty="0" smtClean="0">
                <a:solidFill>
                  <a:srgbClr val="404040"/>
                </a:solidFill>
              </a:rPr>
              <a:t/>
            </a:r>
            <a:br>
              <a:rPr lang="en-US" altLang="en-US" sz="1600" dirty="0" smtClean="0">
                <a:solidFill>
                  <a:srgbClr val="404040"/>
                </a:solidFill>
              </a:rPr>
            </a:br>
            <a:r>
              <a:rPr lang="en-US" altLang="en-US" sz="1600" dirty="0" smtClean="0">
                <a:solidFill>
                  <a:srgbClr val="404040"/>
                </a:solidFill>
              </a:rPr>
              <a:t>Questions:  </a:t>
            </a:r>
          </a:p>
          <a:p>
            <a:pPr marL="719138" lvl="1" indent="0"/>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What virtualization technologies are you using now?</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Why are you using these technologies and/or what inhibitors are there to you using virtualization with Spectrum Scale?</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Are you thinking about using new virtualization technologies in the future?</a:t>
            </a:r>
          </a:p>
          <a:p>
            <a:pPr marL="947738" lvl="1" indent="-228600">
              <a:buAutoNum type="arabicParenR"/>
            </a:pPr>
            <a:endParaRPr lang="en-US" altLang="en-US" sz="1600" dirty="0" smtClean="0">
              <a:solidFill>
                <a:srgbClr val="404040"/>
              </a:solidFill>
            </a:endParaRPr>
          </a:p>
          <a:p>
            <a:pPr marL="947738" lvl="1" indent="-228600">
              <a:buAutoNum type="arabicParenR"/>
            </a:pPr>
            <a:r>
              <a:rPr lang="en-US" altLang="en-US" sz="1600" dirty="0" smtClean="0">
                <a:solidFill>
                  <a:srgbClr val="404040"/>
                </a:solidFill>
              </a:rPr>
              <a:t>What would you like to see from Spectrum Scale in terms of virtualization support?</a:t>
            </a:r>
          </a:p>
          <a:p>
            <a:pPr marL="947738" lvl="1" indent="-228600">
              <a:buAutoNum type="arabicParenR"/>
            </a:pPr>
            <a:endParaRPr lang="en-US" altLang="en-US" sz="1200" dirty="0" smtClean="0">
              <a:solidFill>
                <a:srgbClr val="404040"/>
              </a:solidFill>
            </a:endParaRPr>
          </a:p>
          <a:p>
            <a:pPr marL="947738" lvl="1" indent="-228600">
              <a:buAutoNum type="arabicParenR"/>
            </a:pPr>
            <a:endParaRPr lang="en-US" altLang="en-US" sz="1200" dirty="0" smtClean="0">
              <a:solidFill>
                <a:srgbClr val="404040"/>
              </a:solidFill>
            </a:endParaRPr>
          </a:p>
          <a:p>
            <a:pPr marL="719138" lvl="1" indent="0"/>
            <a:endParaRPr lang="en-US" altLang="en-US" sz="1200" dirty="0">
              <a:solidFill>
                <a:srgbClr val="404040"/>
              </a:solidFill>
              <a:latin typeface="Calibri" panose="020F0502020204030204" pitchFamily="34" charset="0"/>
            </a:endParaRPr>
          </a:p>
          <a:p>
            <a:pPr marL="719138" lvl="1" indent="0"/>
            <a:r>
              <a:rPr lang="en-US" altLang="en-US" sz="1200" dirty="0" smtClean="0">
                <a:solidFill>
                  <a:srgbClr val="404040"/>
                </a:solidFill>
                <a:latin typeface="Calibri" panose="020F0502020204030204" pitchFamily="34" charset="0"/>
              </a:rPr>
              <a:t>		</a:t>
            </a: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endParaRPr lang="en-US" altLang="en-US" dirty="0" smtClean="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000000"/>
              </a:solidFill>
            </a:endParaRPr>
          </a:p>
          <a:p>
            <a:pPr eaLnBrk="1" hangingPunct="1">
              <a:lnSpc>
                <a:spcPct val="93000"/>
              </a:lnSpc>
              <a:buSzPct val="100000"/>
              <a:buFont typeface="Arial" panose="020B0604020202020204" pitchFamily="34" charset="0"/>
              <a:buAutoNum type="arabicPeriod"/>
            </a:pPr>
            <a:endParaRPr lang="en-US" altLang="en-US" b="1" dirty="0">
              <a:solidFill>
                <a:srgbClr val="666666"/>
              </a:solidFill>
            </a:endParaRPr>
          </a:p>
          <a:p>
            <a:pPr lvl="1" eaLnBrk="1" hangingPunct="1">
              <a:lnSpc>
                <a:spcPct val="93000"/>
              </a:lnSpc>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p:txBody>
      </p:sp>
      <p:sp>
        <p:nvSpPr>
          <p:cNvPr id="108547" name="Text Box 2"/>
          <p:cNvSpPr txBox="1">
            <a:spLocks noChangeArrowheads="1"/>
          </p:cNvSpPr>
          <p:nvPr/>
        </p:nvSpPr>
        <p:spPr bwMode="auto">
          <a:xfrm>
            <a:off x="1310151" y="-57203"/>
            <a:ext cx="6332840" cy="68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111073" rIns="67563" bIns="35133"/>
          <a:lstStyle>
            <a:lvl1pPr>
              <a:lnSpc>
                <a:spcPct val="93000"/>
              </a:lnSpc>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9pPr>
          </a:lstStyle>
          <a:p>
            <a:pPr algn="ctr"/>
            <a:r>
              <a:rPr lang="en-US" altLang="en-US" sz="2102" b="1" dirty="0">
                <a:solidFill>
                  <a:srgbClr val="404040"/>
                </a:solidFill>
              </a:rPr>
              <a:t>High Level Strategy </a:t>
            </a:r>
            <a:r>
              <a:rPr lang="en-US" altLang="en-US" sz="2102" b="1" dirty="0" smtClean="0">
                <a:solidFill>
                  <a:srgbClr val="404040"/>
                </a:solidFill>
              </a:rPr>
              <a:t>for Virtualization</a:t>
            </a:r>
            <a:endParaRPr lang="en-US" altLang="en-US" sz="2102" b="1" dirty="0">
              <a:solidFill>
                <a:srgbClr val="404040"/>
              </a:solidFill>
            </a:endParaRPr>
          </a:p>
        </p:txBody>
      </p:sp>
    </p:spTree>
    <p:extLst>
      <p:ext uri="{BB962C8B-B14F-4D97-AF65-F5344CB8AC3E}">
        <p14:creationId xmlns:p14="http://schemas.microsoft.com/office/powerpoint/2010/main" val="7775538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31" y="56158"/>
            <a:ext cx="8915400" cy="352425"/>
          </a:xfrm>
        </p:spPr>
        <p:txBody>
          <a:bodyPr/>
          <a:lstStyle/>
          <a:p>
            <a:r>
              <a:rPr lang="en-US" dirty="0" smtClean="0"/>
              <a:t>Container Projected Growth Rate per 451 Research</a:t>
            </a:r>
            <a:endParaRPr lang="en-US" dirty="0"/>
          </a:p>
        </p:txBody>
      </p:sp>
      <p:sp>
        <p:nvSpPr>
          <p:cNvPr id="3" name="Text Placeholder 2"/>
          <p:cNvSpPr>
            <a:spLocks noGrp="1"/>
          </p:cNvSpPr>
          <p:nvPr>
            <p:ph type="body" sz="quarter" idx="12"/>
          </p:nvPr>
        </p:nvSpPr>
        <p:spPr>
          <a:xfrm>
            <a:off x="228600" y="1087438"/>
            <a:ext cx="8458200" cy="1829593"/>
          </a:xfrm>
        </p:spPr>
        <p:txBody>
          <a:bodyPr/>
          <a:lstStyle/>
          <a:p>
            <a:pPr marL="517525" lvl="1" indent="-171450">
              <a:buFont typeface="Arial" panose="020B0604020202020204" pitchFamily="34" charset="0"/>
              <a:buChar char="•"/>
            </a:pPr>
            <a:endParaRPr lang="en-US" sz="1400" dirty="0" smtClean="0"/>
          </a:p>
          <a:p>
            <a:pPr marL="1085850" lvl="2" indent="-171450">
              <a:buFont typeface="Arial" panose="020B0604020202020204" pitchFamily="34" charset="0"/>
              <a:buChar char="•"/>
            </a:pPr>
            <a:endParaRPr lang="en-US" sz="1500" dirty="0" smtClean="0"/>
          </a:p>
          <a:p>
            <a:pPr marL="517525" lvl="1" indent="-171450">
              <a:buFont typeface="Arial" panose="020B0604020202020204" pitchFamily="34" charset="0"/>
              <a:buChar char="•"/>
            </a:pPr>
            <a:endParaRPr lang="en-US" sz="1400" dirty="0" smtClean="0"/>
          </a:p>
          <a:p>
            <a:pPr lvl="1"/>
            <a:r>
              <a:rPr lang="en-US" sz="1400" dirty="0"/>
              <a:t>	</a:t>
            </a:r>
            <a:endParaRPr lang="en-US" sz="1400" dirty="0" smtClean="0"/>
          </a:p>
        </p:txBody>
      </p:sp>
      <p:sp>
        <p:nvSpPr>
          <p:cNvPr id="4" name="Rectangle 3"/>
          <p:cNvSpPr/>
          <p:nvPr/>
        </p:nvSpPr>
        <p:spPr>
          <a:xfrm>
            <a:off x="228600" y="589071"/>
            <a:ext cx="8083378" cy="438838"/>
          </a:xfrm>
          <a:prstGeom prst="rect">
            <a:avLst/>
          </a:prstGeom>
        </p:spPr>
        <p:txBody>
          <a:bodyPr wrap="square">
            <a:spAutoFit/>
          </a:bodyPr>
          <a:lstStyle/>
          <a:p>
            <a:pPr marL="214513" indent="-214513">
              <a:buFontTx/>
              <a:buChar char="-"/>
              <a:defRPr/>
            </a:pPr>
            <a:r>
              <a:rPr lang="en-US" sz="1201" dirty="0" smtClean="0">
                <a:solidFill>
                  <a:srgbClr val="000000">
                    <a:lumMod val="75000"/>
                    <a:lumOff val="25000"/>
                  </a:srgbClr>
                </a:solidFill>
                <a:ea typeface="MS PGothic" charset="-128"/>
              </a:rPr>
              <a:t>Containers </a:t>
            </a:r>
            <a:r>
              <a:rPr lang="en-US" sz="1201" dirty="0">
                <a:solidFill>
                  <a:srgbClr val="000000">
                    <a:lumMod val="75000"/>
                    <a:lumOff val="25000"/>
                  </a:srgbClr>
                </a:solidFill>
                <a:ea typeface="MS PGothic" charset="-128"/>
              </a:rPr>
              <a:t>growth predicted to be at </a:t>
            </a:r>
            <a:r>
              <a:rPr lang="en-US" sz="1201" dirty="0" smtClean="0">
                <a:solidFill>
                  <a:srgbClr val="000000">
                    <a:lumMod val="75000"/>
                    <a:lumOff val="25000"/>
                  </a:srgbClr>
                </a:solidFill>
                <a:ea typeface="MS PGothic" charset="-128"/>
              </a:rPr>
              <a:t>high rate:</a:t>
            </a:r>
            <a:endParaRPr lang="en-US" sz="1201" dirty="0">
              <a:solidFill>
                <a:srgbClr val="000000">
                  <a:lumMod val="75000"/>
                  <a:lumOff val="25000"/>
                </a:srgbClr>
              </a:solidFill>
              <a:ea typeface="MS PGothic" charset="-128"/>
            </a:endParaRPr>
          </a:p>
          <a:p>
            <a:pPr marL="772245" lvl="1">
              <a:buFontTx/>
              <a:buChar char="-"/>
              <a:defRPr/>
            </a:pPr>
            <a:r>
              <a:rPr lang="en-US" sz="1051" dirty="0">
                <a:solidFill>
                  <a:srgbClr val="000000">
                    <a:lumMod val="75000"/>
                    <a:lumOff val="25000"/>
                  </a:srgbClr>
                </a:solidFill>
                <a:ea typeface="MS PGothic" charset="-128"/>
                <a:hlinkClick r:id="rId3"/>
              </a:rPr>
              <a:t>http://www.itworldcanada.com/article/application-container-market-small-but-mighty-451-research-says/389916</a:t>
            </a:r>
            <a:endParaRPr lang="en-US" sz="1051" dirty="0">
              <a:solidFill>
                <a:srgbClr val="000000">
                  <a:lumMod val="75000"/>
                  <a:lumOff val="25000"/>
                </a:srgbClr>
              </a:solidFill>
              <a:ea typeface="MS PGothic" charset="-128"/>
            </a:endParaRPr>
          </a:p>
        </p:txBody>
      </p:sp>
      <p:pic>
        <p:nvPicPr>
          <p:cNvPr id="5" name="Picture 4"/>
          <p:cNvPicPr>
            <a:picLocks noChangeAspect="1"/>
          </p:cNvPicPr>
          <p:nvPr/>
        </p:nvPicPr>
        <p:blipFill>
          <a:blip r:embed="rId4"/>
          <a:stretch>
            <a:fillRect/>
          </a:stretch>
        </p:blipFill>
        <p:spPr>
          <a:xfrm>
            <a:off x="1631092" y="968395"/>
            <a:ext cx="5486400" cy="4100513"/>
          </a:xfrm>
          <a:prstGeom prst="rect">
            <a:avLst/>
          </a:prstGeom>
        </p:spPr>
      </p:pic>
    </p:spTree>
    <p:extLst>
      <p:ext uri="{BB962C8B-B14F-4D97-AF65-F5344CB8AC3E}">
        <p14:creationId xmlns:p14="http://schemas.microsoft.com/office/powerpoint/2010/main" val="13186741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283029" y="422287"/>
            <a:ext cx="8860971" cy="3646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79183" rIns="67563" bIns="35133"/>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marL="1062038"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marL="11303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buFont typeface="Arial" panose="020B0604020202020204" pitchFamily="34" charset="0"/>
              <a:buAutoNum type="arabicPeriod"/>
            </a:pPr>
            <a:r>
              <a:rPr lang="en-US" altLang="en-US" sz="1600" dirty="0" smtClean="0">
                <a:solidFill>
                  <a:srgbClr val="404040"/>
                </a:solidFill>
              </a:rPr>
              <a:t>Team is has done investigations into using GPFS and NFS (of GPFS file systems) in a variety of environments, including Kubernetes, Docker Swarm, and Spectrum Compute’s Conductor for Containers (which uses Kubernetes)</a:t>
            </a:r>
            <a:br>
              <a:rPr lang="en-US" altLang="en-US" sz="1600" dirty="0" smtClean="0">
                <a:solidFill>
                  <a:srgbClr val="404040"/>
                </a:solidFill>
              </a:rPr>
            </a:br>
            <a:endParaRPr lang="en-US" altLang="en-US" sz="1600" dirty="0" smtClean="0">
              <a:solidFill>
                <a:srgbClr val="404040"/>
              </a:solidFill>
            </a:endParaRPr>
          </a:p>
          <a:p>
            <a:pPr>
              <a:buFont typeface="Arial" panose="020B0604020202020204" pitchFamily="34" charset="0"/>
              <a:buAutoNum type="arabicPeriod"/>
            </a:pPr>
            <a:r>
              <a:rPr lang="en-US" altLang="en-US" sz="1600" dirty="0" smtClean="0">
                <a:solidFill>
                  <a:srgbClr val="404040"/>
                </a:solidFill>
              </a:rPr>
              <a:t>The team is looking at doing work with </a:t>
            </a:r>
            <a:r>
              <a:rPr lang="en-US" altLang="en-US" sz="1600" dirty="0" err="1" smtClean="0">
                <a:solidFill>
                  <a:srgbClr val="404040"/>
                </a:solidFill>
              </a:rPr>
              <a:t>Mesos</a:t>
            </a:r>
            <a:r>
              <a:rPr lang="en-US" altLang="en-US" sz="1600" dirty="0" smtClean="0">
                <a:solidFill>
                  <a:srgbClr val="404040"/>
                </a:solidFill>
              </a:rPr>
              <a:t> and Open Shift next (Singularity may be on the list as well) in addition to contributing to the effort to productize the Ubiquity driver</a:t>
            </a:r>
            <a:r>
              <a:rPr lang="en-US" sz="1600" u="sng" dirty="0"/>
              <a:t/>
            </a:r>
            <a:br>
              <a:rPr lang="en-US" sz="1600" u="sng" dirty="0"/>
            </a:br>
            <a:r>
              <a:rPr lang="en-US" sz="1600" u="sng" dirty="0">
                <a:hlinkClick r:id="rId3"/>
              </a:rPr>
              <a:t>https://</a:t>
            </a:r>
            <a:r>
              <a:rPr lang="en-US" sz="1600" u="sng" dirty="0" smtClean="0">
                <a:hlinkClick r:id="rId3"/>
              </a:rPr>
              <a:t>github.ibm.com/almaden-containers/ubiquity</a:t>
            </a:r>
            <a:endParaRPr lang="en-US" sz="1600" u="sng" dirty="0"/>
          </a:p>
          <a:p>
            <a:r>
              <a:rPr lang="en-US" sz="1600" u="sng" dirty="0" smtClean="0"/>
              <a:t>      </a:t>
            </a:r>
            <a:r>
              <a:rPr lang="en-US" sz="1600" u="sng" dirty="0">
                <a:hlinkClick r:id="rId4"/>
              </a:rPr>
              <a:t>https://</a:t>
            </a:r>
            <a:r>
              <a:rPr lang="en-US" sz="1600" u="sng" dirty="0" smtClean="0">
                <a:hlinkClick r:id="rId4"/>
              </a:rPr>
              <a:t>github.ibm.com/almaden-containers/ubiquity-k8s</a:t>
            </a:r>
            <a:r>
              <a:rPr lang="en-US" sz="1600" u="sng" dirty="0" smtClean="0"/>
              <a:t/>
            </a:r>
            <a:br>
              <a:rPr lang="en-US" sz="1600" u="sng" dirty="0" smtClean="0"/>
            </a:br>
            <a:r>
              <a:rPr lang="en-US" sz="1600" u="sng" dirty="0" smtClean="0"/>
              <a:t/>
            </a:r>
            <a:br>
              <a:rPr lang="en-US" sz="1600" u="sng" dirty="0" smtClean="0"/>
            </a:br>
            <a:r>
              <a:rPr lang="en-US" altLang="en-US" sz="1600" dirty="0" smtClean="0">
                <a:solidFill>
                  <a:srgbClr val="404040"/>
                </a:solidFill>
              </a:rPr>
              <a:t>Questions regarding container usage:</a:t>
            </a:r>
            <a:endParaRPr lang="en-US" altLang="en-US" sz="1600" dirty="0">
              <a:solidFill>
                <a:srgbClr val="404040"/>
              </a:solidFill>
              <a:latin typeface="Calibri" panose="020F0502020204030204" pitchFamily="34" charset="0"/>
            </a:endParaRPr>
          </a:p>
          <a:p>
            <a:pPr lvl="1">
              <a:buFont typeface="Arial" panose="020B0604020202020204" pitchFamily="34" charset="0"/>
              <a:buChar char="•"/>
            </a:pPr>
            <a:r>
              <a:rPr lang="en-US" altLang="en-US" sz="1600" dirty="0" smtClean="0">
                <a:solidFill>
                  <a:srgbClr val="404040"/>
                </a:solidFill>
                <a:latin typeface="Calibri" panose="020F0502020204030204" pitchFamily="34" charset="0"/>
              </a:rPr>
              <a:t>Are you using containers and, if so, what kinds of workloads are you running with them?</a:t>
            </a:r>
          </a:p>
          <a:p>
            <a:pPr lvl="1">
              <a:buFont typeface="Arial" panose="020B0604020202020204" pitchFamily="34" charset="0"/>
              <a:buChar char="•"/>
            </a:pPr>
            <a:endParaRPr lang="en-US" altLang="en-US" sz="1600" dirty="0">
              <a:solidFill>
                <a:srgbClr val="404040"/>
              </a:solidFill>
              <a:latin typeface="Calibri" panose="020F0502020204030204" pitchFamily="34" charset="0"/>
            </a:endParaRPr>
          </a:p>
          <a:p>
            <a:pPr lvl="1">
              <a:buFont typeface="Arial" panose="020B0604020202020204" pitchFamily="34" charset="0"/>
              <a:buChar char="•"/>
            </a:pPr>
            <a:r>
              <a:rPr lang="en-US" altLang="en-US" sz="1600" dirty="0" smtClean="0">
                <a:solidFill>
                  <a:srgbClr val="404040"/>
                </a:solidFill>
                <a:latin typeface="Calibri" panose="020F0502020204030204" pitchFamily="34" charset="0"/>
              </a:rPr>
              <a:t>How do you see containers and cloud coming together?</a:t>
            </a:r>
            <a:br>
              <a:rPr lang="en-US" altLang="en-US" sz="1600" dirty="0" smtClean="0">
                <a:solidFill>
                  <a:srgbClr val="404040"/>
                </a:solidFill>
                <a:latin typeface="Calibri" panose="020F0502020204030204" pitchFamily="34" charset="0"/>
              </a:rPr>
            </a:br>
            <a:endParaRPr lang="en-US" altLang="en-US" sz="1600" dirty="0" smtClean="0">
              <a:solidFill>
                <a:srgbClr val="404040"/>
              </a:solidFill>
              <a:latin typeface="Calibri" panose="020F0502020204030204" pitchFamily="34" charset="0"/>
            </a:endParaRPr>
          </a:p>
          <a:p>
            <a:pPr lvl="1">
              <a:buFont typeface="Arial" panose="020B0604020202020204" pitchFamily="34" charset="0"/>
              <a:buChar char="•"/>
            </a:pPr>
            <a:r>
              <a:rPr lang="en-US" altLang="en-US" sz="1600" dirty="0" smtClean="0">
                <a:solidFill>
                  <a:srgbClr val="404040"/>
                </a:solidFill>
                <a:latin typeface="Calibri" panose="020F0502020204030204" pitchFamily="34" charset="0"/>
              </a:rPr>
              <a:t>For example, how do you see containers fitting into use cases you may be looking at on Amazon or Azure?   </a:t>
            </a:r>
            <a:br>
              <a:rPr lang="en-US" altLang="en-US" sz="1600" dirty="0" smtClean="0">
                <a:solidFill>
                  <a:srgbClr val="404040"/>
                </a:solidFill>
                <a:latin typeface="Calibri" panose="020F0502020204030204" pitchFamily="34" charset="0"/>
              </a:rPr>
            </a:br>
            <a:endParaRPr lang="en-US" altLang="en-US" sz="1600" dirty="0" smtClean="0">
              <a:solidFill>
                <a:srgbClr val="404040"/>
              </a:solidFill>
              <a:latin typeface="Calibri" panose="020F0502020204030204" pitchFamily="34" charset="0"/>
            </a:endParaRPr>
          </a:p>
          <a:p>
            <a:pPr lvl="1">
              <a:buFont typeface="Arial" panose="020B0604020202020204" pitchFamily="34" charset="0"/>
              <a:buChar char="•"/>
            </a:pPr>
            <a:r>
              <a:rPr lang="en-US" altLang="en-US" sz="1600" dirty="0" smtClean="0">
                <a:solidFill>
                  <a:srgbClr val="404040"/>
                </a:solidFill>
                <a:latin typeface="Calibri" panose="020F0502020204030204" pitchFamily="34" charset="0"/>
              </a:rPr>
              <a:t>What orchestration method(s) (e.g. Kubernetes, Docker Swarm) are you looking at?</a:t>
            </a: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r>
              <a:rPr lang="en-US" altLang="en-US" dirty="0" smtClean="0">
                <a:solidFill>
                  <a:srgbClr val="404040"/>
                </a:solidFill>
                <a:latin typeface="Calibri" panose="020F0502020204030204" pitchFamily="34" charset="0"/>
              </a:rPr>
              <a:t/>
            </a:r>
            <a:br>
              <a:rPr lang="en-US" altLang="en-US" dirty="0" smtClean="0">
                <a:solidFill>
                  <a:srgbClr val="404040"/>
                </a:solidFill>
                <a:latin typeface="Calibri" panose="020F0502020204030204" pitchFamily="34" charset="0"/>
              </a:rPr>
            </a:br>
            <a:endParaRPr lang="en-US" altLang="en-US" dirty="0" smtClean="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404040"/>
              </a:solidFill>
              <a:latin typeface="Calibri" panose="020F0502020204030204" pitchFamily="34" charset="0"/>
            </a:endParaRPr>
          </a:p>
          <a:p>
            <a:pPr lvl="1">
              <a:buFont typeface="Arial" panose="020B0604020202020204" pitchFamily="34" charset="0"/>
              <a:buAutoNum type="alphaLcPeriod"/>
            </a:pPr>
            <a:endParaRPr lang="en-US" altLang="en-US" dirty="0">
              <a:solidFill>
                <a:srgbClr val="000000"/>
              </a:solidFill>
            </a:endParaRPr>
          </a:p>
          <a:p>
            <a:pPr eaLnBrk="1" hangingPunct="1">
              <a:lnSpc>
                <a:spcPct val="93000"/>
              </a:lnSpc>
              <a:buSzPct val="100000"/>
              <a:buFont typeface="Arial" panose="020B0604020202020204" pitchFamily="34" charset="0"/>
              <a:buAutoNum type="arabicPeriod"/>
            </a:pPr>
            <a:endParaRPr lang="en-US" altLang="en-US" b="1" dirty="0">
              <a:solidFill>
                <a:srgbClr val="666666"/>
              </a:solidFill>
            </a:endParaRPr>
          </a:p>
          <a:p>
            <a:pPr lvl="1" eaLnBrk="1" hangingPunct="1">
              <a:lnSpc>
                <a:spcPct val="93000"/>
              </a:lnSpc>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p:txBody>
      </p:sp>
      <p:sp>
        <p:nvSpPr>
          <p:cNvPr id="108547" name="Text Box 2"/>
          <p:cNvSpPr txBox="1">
            <a:spLocks noChangeArrowheads="1"/>
          </p:cNvSpPr>
          <p:nvPr/>
        </p:nvSpPr>
        <p:spPr bwMode="auto">
          <a:xfrm>
            <a:off x="1334864" y="0"/>
            <a:ext cx="6332840" cy="68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111073" rIns="67563" bIns="35133"/>
          <a:lstStyle>
            <a:lvl1pPr>
              <a:lnSpc>
                <a:spcPct val="93000"/>
              </a:lnSpc>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9pPr>
          </a:lstStyle>
          <a:p>
            <a:pPr algn="ctr"/>
            <a:r>
              <a:rPr lang="en-US" altLang="en-US" sz="2102" b="1" dirty="0">
                <a:solidFill>
                  <a:srgbClr val="404040"/>
                </a:solidFill>
              </a:rPr>
              <a:t>High Level Strategy </a:t>
            </a:r>
            <a:r>
              <a:rPr lang="en-US" altLang="en-US" sz="2102" b="1" dirty="0" smtClean="0">
                <a:solidFill>
                  <a:srgbClr val="404040"/>
                </a:solidFill>
              </a:rPr>
              <a:t>for Containers</a:t>
            </a:r>
            <a:endParaRPr lang="en-US" altLang="en-US" sz="2102" b="1" dirty="0">
              <a:solidFill>
                <a:srgbClr val="404040"/>
              </a:solidFill>
            </a:endParaRPr>
          </a:p>
        </p:txBody>
      </p:sp>
    </p:spTree>
    <p:extLst>
      <p:ext uri="{BB962C8B-B14F-4D97-AF65-F5344CB8AC3E}">
        <p14:creationId xmlns:p14="http://schemas.microsoft.com/office/powerpoint/2010/main" val="735302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5215085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p:cNvPicPr>
          <p:nvPr/>
        </p:nvPicPr>
        <p:blipFill>
          <a:blip r:embed="rId3" cstate="screen">
            <a:extLst>
              <a:ext uri="{28A0092B-C50C-407E-A947-70E740481C1C}">
                <a14:useLocalDpi xmlns:a14="http://schemas.microsoft.com/office/drawing/2010/main"/>
              </a:ext>
            </a:extLst>
          </a:blip>
          <a:srcRect l="-235" r="-2"/>
          <a:stretch>
            <a:fillRect/>
          </a:stretch>
        </p:blipFill>
        <p:spPr bwMode="auto">
          <a:xfrm>
            <a:off x="-10716" y="2381"/>
            <a:ext cx="9154716"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63"/>
            <a:ext cx="9144000" cy="5269706"/>
          </a:xfrm>
          <a:prstGeom prst="rect">
            <a:avLst/>
          </a:prstGeom>
          <a:solidFill>
            <a:schemeClr val="accent4">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013" dirty="0"/>
          </a:p>
        </p:txBody>
      </p:sp>
      <p:sp>
        <p:nvSpPr>
          <p:cNvPr id="5" name="Rectangle 4"/>
          <p:cNvSpPr/>
          <p:nvPr/>
        </p:nvSpPr>
        <p:spPr>
          <a:xfrm>
            <a:off x="-10716" y="2381"/>
            <a:ext cx="9154716" cy="5272088"/>
          </a:xfrm>
          <a:prstGeom prst="rect">
            <a:avLst/>
          </a:prstGeom>
          <a:solidFill>
            <a:schemeClr val="bg2">
              <a:alpha val="49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1" dirty="0"/>
          </a:p>
        </p:txBody>
      </p:sp>
      <p:sp>
        <p:nvSpPr>
          <p:cNvPr id="32774" name="TextBox 3"/>
          <p:cNvSpPr txBox="1">
            <a:spLocks noChangeArrowheads="1"/>
          </p:cNvSpPr>
          <p:nvPr/>
        </p:nvSpPr>
        <p:spPr bwMode="auto">
          <a:xfrm>
            <a:off x="393291" y="1441849"/>
            <a:ext cx="855406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100" b="1" dirty="0">
                <a:latin typeface="Helvetica Neue" charset="0"/>
              </a:rPr>
              <a:t>S</a:t>
            </a:r>
            <a:r>
              <a:rPr lang="en-US" altLang="en-US" sz="2100" b="1" dirty="0">
                <a:latin typeface="Helvetica Neue" charset="0"/>
              </a:rPr>
              <a:t>tandard </a:t>
            </a:r>
            <a:r>
              <a:rPr lang="en-US" altLang="en-US" sz="2100" b="1" dirty="0">
                <a:latin typeface="Helvetica Neue" charset="0"/>
              </a:rPr>
              <a:t>way to package an application and all its </a:t>
            </a:r>
            <a:r>
              <a:rPr lang="en-US" altLang="en-US" sz="2100" b="1" dirty="0">
                <a:latin typeface="Helvetica Neue" charset="0"/>
              </a:rPr>
              <a:t>dependencies</a:t>
            </a:r>
          </a:p>
          <a:p>
            <a:pPr algn="ctr" eaLnBrk="1" hangingPunct="1"/>
            <a:endParaRPr lang="en-US" altLang="en-US" sz="2100" b="1" dirty="0">
              <a:latin typeface="Helvetica Neue" charset="0"/>
            </a:endParaRPr>
          </a:p>
          <a:p>
            <a:pPr algn="ctr" eaLnBrk="1" hangingPunct="1"/>
            <a:r>
              <a:rPr lang="en-US" altLang="en-US" sz="2100" b="1" dirty="0">
                <a:latin typeface="Helvetica Neue" charset="0"/>
              </a:rPr>
              <a:t>Portable </a:t>
            </a:r>
            <a:r>
              <a:rPr lang="en-US" altLang="en-US" sz="2100" b="1" dirty="0">
                <a:latin typeface="Helvetica Neue" charset="0"/>
              </a:rPr>
              <a:t>between environments and run without </a:t>
            </a:r>
            <a:r>
              <a:rPr lang="en-US" altLang="en-US" sz="2100" b="1" dirty="0">
                <a:latin typeface="Helvetica Neue" charset="0"/>
              </a:rPr>
              <a:t>changes</a:t>
            </a:r>
            <a:endParaRPr lang="en-US" altLang="en-US" sz="2100" b="1" dirty="0">
              <a:latin typeface="Helvetica Neue" charset="0"/>
            </a:endParaRPr>
          </a:p>
          <a:p>
            <a:pPr eaLnBrk="1" hangingPunct="1"/>
            <a:endParaRPr lang="en-US" altLang="en-US" sz="2100" b="1" dirty="0">
              <a:latin typeface="Helvetica Neue" charset="0"/>
            </a:endParaRPr>
          </a:p>
          <a:p>
            <a:pPr algn="ctr" eaLnBrk="1" hangingPunct="1"/>
            <a:r>
              <a:rPr lang="en-US" altLang="en-US" sz="2100" b="1" dirty="0">
                <a:latin typeface="Helvetica Neue" charset="0"/>
              </a:rPr>
              <a:t>Isolate unique elements to enable a standardize infrastructure</a:t>
            </a:r>
          </a:p>
          <a:p>
            <a:pPr algn="ctr" eaLnBrk="1" hangingPunct="1"/>
            <a:endParaRPr lang="en-US" altLang="en-US" sz="2100" b="1" dirty="0">
              <a:latin typeface="Helvetica Neue" charset="0"/>
            </a:endParaRPr>
          </a:p>
          <a:p>
            <a:pPr algn="ctr" eaLnBrk="1" hangingPunct="1"/>
            <a:r>
              <a:rPr lang="en-US" altLang="en-US" sz="2100" b="1" dirty="0">
                <a:latin typeface="Helvetica Neue" charset="0"/>
              </a:rPr>
              <a:t>Fast and lightweight</a:t>
            </a:r>
          </a:p>
        </p:txBody>
      </p:sp>
      <p:sp>
        <p:nvSpPr>
          <p:cNvPr id="32775" name="TextBox 5"/>
          <p:cNvSpPr txBox="1">
            <a:spLocks noChangeArrowheads="1"/>
          </p:cNvSpPr>
          <p:nvPr/>
        </p:nvSpPr>
        <p:spPr bwMode="auto">
          <a:xfrm>
            <a:off x="688777" y="236934"/>
            <a:ext cx="74920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5400" b="1" u="sng" dirty="0" smtClean="0">
                <a:latin typeface="Helvetica Neue" charset="0"/>
              </a:rPr>
              <a:t>Containers </a:t>
            </a:r>
            <a:r>
              <a:rPr lang="en-US" altLang="en-US" sz="1200" b="1" u="sng" dirty="0" smtClean="0">
                <a:latin typeface="Helvetica Neue" charset="0"/>
              </a:rPr>
              <a:t>(next 7 charts are from Dean Hildebrand)</a:t>
            </a:r>
            <a:endParaRPr lang="en-US" altLang="en-US" sz="5400" b="1" u="sng" dirty="0">
              <a:latin typeface="Helvetica Neue" charset="0"/>
            </a:endParaRPr>
          </a:p>
        </p:txBody>
      </p:sp>
      <p:sp>
        <p:nvSpPr>
          <p:cNvPr id="2" name="Slide Number Placeholder 1"/>
          <p:cNvSpPr>
            <a:spLocks noGrp="1"/>
          </p:cNvSpPr>
          <p:nvPr>
            <p:ph type="sldNum" sz="quarter" idx="4294967295"/>
          </p:nvPr>
        </p:nvSpPr>
        <p:spPr>
          <a:xfrm>
            <a:off x="9033393" y="4852705"/>
            <a:ext cx="110607" cy="107722"/>
          </a:xfrm>
          <a:prstGeom prst="rect">
            <a:avLst/>
          </a:prstGeom>
        </p:spPr>
        <p:txBody>
          <a:bodyPr/>
          <a:lstStyle/>
          <a:p>
            <a:pPr>
              <a:defRPr/>
            </a:pPr>
            <a:fld id="{29253A1E-C1D2-5F4B-9575-0862C25A6B4A}" type="slidenum">
              <a:rPr lang="en-US" smtClean="0"/>
              <a:pPr>
                <a:defRPr/>
              </a:pPr>
              <a:t>25</a:t>
            </a:fld>
            <a:endParaRPr lang="en-US" dirty="0"/>
          </a:p>
        </p:txBody>
      </p:sp>
    </p:spTree>
    <p:extLst>
      <p:ext uri="{BB962C8B-B14F-4D97-AF65-F5344CB8AC3E}">
        <p14:creationId xmlns:p14="http://schemas.microsoft.com/office/powerpoint/2010/main" val="1314511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Containers, </a:t>
            </a:r>
            <a:r>
              <a:rPr lang="en-US" dirty="0" smtClean="0"/>
              <a:t>Containers     </a:t>
            </a:r>
            <a:endParaRPr lang="en-US" dirty="0"/>
          </a:p>
        </p:txBody>
      </p:sp>
      <p:sp>
        <p:nvSpPr>
          <p:cNvPr id="3" name="Content Placeholder 2"/>
          <p:cNvSpPr>
            <a:spLocks noGrp="1"/>
          </p:cNvSpPr>
          <p:nvPr>
            <p:ph idx="4294967295"/>
          </p:nvPr>
        </p:nvSpPr>
        <p:spPr>
          <a:xfrm>
            <a:off x="86032" y="1130691"/>
            <a:ext cx="5463540" cy="2064775"/>
          </a:xfrm>
        </p:spPr>
        <p:txBody>
          <a:bodyPr/>
          <a:lstStyle/>
          <a:p>
            <a:pPr>
              <a:spcBef>
                <a:spcPts val="600"/>
              </a:spcBef>
            </a:pPr>
            <a:r>
              <a:rPr lang="en-US" dirty="0"/>
              <a:t>HPC and Scientific Computing</a:t>
            </a:r>
          </a:p>
          <a:p>
            <a:pPr lvl="1">
              <a:spcBef>
                <a:spcPts val="0"/>
              </a:spcBef>
            </a:pPr>
            <a:r>
              <a:rPr lang="en-US" dirty="0"/>
              <a:t>Portable and reproducible science</a:t>
            </a:r>
          </a:p>
          <a:p>
            <a:pPr lvl="1">
              <a:spcBef>
                <a:spcPts val="0"/>
              </a:spcBef>
            </a:pPr>
            <a:r>
              <a:rPr lang="en-US" dirty="0"/>
              <a:t>One-Click Laptop to Supercomputer</a:t>
            </a:r>
          </a:p>
          <a:p>
            <a:pPr>
              <a:spcBef>
                <a:spcPts val="600"/>
              </a:spcBef>
            </a:pPr>
            <a:r>
              <a:rPr lang="en-US" dirty="0"/>
              <a:t>On-premise and Public Clouds</a:t>
            </a:r>
          </a:p>
          <a:p>
            <a:pPr lvl="1">
              <a:spcBef>
                <a:spcPts val="0"/>
              </a:spcBef>
            </a:pPr>
            <a:r>
              <a:rPr lang="en-US" dirty="0"/>
              <a:t>Scheduling and Auto-Scaling</a:t>
            </a:r>
          </a:p>
          <a:p>
            <a:pPr lvl="1">
              <a:spcBef>
                <a:spcPts val="0"/>
              </a:spcBef>
            </a:pPr>
            <a:r>
              <a:rPr lang="en-US" dirty="0"/>
              <a:t>Improved resource utilization</a:t>
            </a:r>
          </a:p>
          <a:p>
            <a:pPr lvl="1">
              <a:spcBef>
                <a:spcPts val="0"/>
              </a:spcBef>
            </a:pPr>
            <a:r>
              <a:rPr lang="en-US" dirty="0"/>
              <a:t>Isolation and Multi-Tenancy</a:t>
            </a:r>
          </a:p>
          <a:p>
            <a:pPr>
              <a:spcBef>
                <a:spcPts val="600"/>
              </a:spcBef>
            </a:pPr>
            <a:r>
              <a:rPr lang="en-US" dirty="0"/>
              <a:t>Development, DevOps </a:t>
            </a:r>
            <a:r>
              <a:rPr lang="en-US" dirty="0"/>
              <a:t>and continuous </a:t>
            </a:r>
            <a:r>
              <a:rPr lang="en-US" dirty="0"/>
              <a:t>integration</a:t>
            </a:r>
          </a:p>
          <a:p>
            <a:pPr lvl="1">
              <a:spcBef>
                <a:spcPts val="0"/>
              </a:spcBef>
            </a:pPr>
            <a:r>
              <a:rPr lang="en-US" dirty="0"/>
              <a:t>Re-use of applications and services</a:t>
            </a:r>
          </a:p>
          <a:p>
            <a:pPr lvl="1">
              <a:spcBef>
                <a:spcPts val="0"/>
              </a:spcBef>
            </a:pPr>
            <a:r>
              <a:rPr lang="en-US" dirty="0"/>
              <a:t>Simplify and accelerate application deployment</a:t>
            </a:r>
          </a:p>
          <a:p>
            <a:pPr lvl="1">
              <a:spcBef>
                <a:spcPts val="0"/>
              </a:spcBef>
            </a:pPr>
            <a:endParaRPr lang="en-US" sz="1000" dirty="0"/>
          </a:p>
          <a:p>
            <a:pPr lvl="1"/>
            <a:endParaRPr lang="en-US" sz="1200" dirty="0"/>
          </a:p>
          <a:p>
            <a:endParaRPr lang="en-US" sz="1400" dirty="0"/>
          </a:p>
        </p:txBody>
      </p:sp>
      <p:sp>
        <p:nvSpPr>
          <p:cNvPr id="4" name="Slide Number Placeholder 3"/>
          <p:cNvSpPr>
            <a:spLocks noGrp="1"/>
          </p:cNvSpPr>
          <p:nvPr>
            <p:ph type="sldNum" sz="quarter" idx="4294967295"/>
          </p:nvPr>
        </p:nvSpPr>
        <p:spPr>
          <a:xfrm>
            <a:off x="895869" y="4945970"/>
            <a:ext cx="110607" cy="107722"/>
          </a:xfrm>
          <a:prstGeom prst="rect">
            <a:avLst/>
          </a:prstGeom>
        </p:spPr>
        <p:txBody>
          <a:bodyPr/>
          <a:lstStyle/>
          <a:p>
            <a:pPr>
              <a:defRPr/>
            </a:pPr>
            <a:fld id="{27957B2A-2772-AD43-A016-09F97A5F3129}" type="slidenum">
              <a:rPr lang="en-US" smtClean="0">
                <a:solidFill>
                  <a:srgbClr val="FFFFFF"/>
                </a:solidFill>
              </a:rPr>
              <a:pPr>
                <a:defRPr/>
              </a:pPr>
              <a:t>26</a:t>
            </a:fld>
            <a:endParaRPr lang="en-US">
              <a:solidFill>
                <a:srgbClr val="FFFFFF"/>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9915" y="1244209"/>
            <a:ext cx="3680460" cy="2352056"/>
          </a:xfrm>
          <a:prstGeom prst="rect">
            <a:avLst/>
          </a:prstGeom>
        </p:spPr>
      </p:pic>
      <p:sp>
        <p:nvSpPr>
          <p:cNvPr id="6" name="TextBox 5"/>
          <p:cNvSpPr txBox="1"/>
          <p:nvPr/>
        </p:nvSpPr>
        <p:spPr>
          <a:xfrm>
            <a:off x="2300750" y="3997065"/>
            <a:ext cx="5028813" cy="338554"/>
          </a:xfrm>
          <a:prstGeom prst="rect">
            <a:avLst/>
          </a:prstGeom>
          <a:solidFill>
            <a:srgbClr val="C75C22"/>
          </a:solidFill>
        </p:spPr>
        <p:txBody>
          <a:bodyPr wrap="none" rtlCol="0">
            <a:spAutoFit/>
          </a:bodyPr>
          <a:lstStyle/>
          <a:p>
            <a:r>
              <a:rPr lang="en-US" sz="1600" dirty="0"/>
              <a:t>Next Gen, Micro-Service, and </a:t>
            </a:r>
            <a:r>
              <a:rPr lang="en-US" sz="1600"/>
              <a:t>Traditional Applications</a:t>
            </a:r>
            <a:endParaRPr lang="en-US" sz="1600" dirty="0"/>
          </a:p>
        </p:txBody>
      </p:sp>
    </p:spTree>
    <p:extLst>
      <p:ext uri="{BB962C8B-B14F-4D97-AF65-F5344CB8AC3E}">
        <p14:creationId xmlns:p14="http://schemas.microsoft.com/office/powerpoint/2010/main" val="1750902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1002987" y="3182651"/>
            <a:ext cx="6878524" cy="1239828"/>
            <a:chOff x="235182" y="4216260"/>
            <a:chExt cx="8153400" cy="990600"/>
          </a:xfrm>
        </p:grpSpPr>
        <p:sp>
          <p:nvSpPr>
            <p:cNvPr id="87" name="Rectangle: Rounded Corners 22"/>
            <p:cNvSpPr/>
            <p:nvPr/>
          </p:nvSpPr>
          <p:spPr>
            <a:xfrm>
              <a:off x="235182" y="4216260"/>
              <a:ext cx="81534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TextBox 87"/>
            <p:cNvSpPr txBox="1"/>
            <p:nvPr/>
          </p:nvSpPr>
          <p:spPr>
            <a:xfrm>
              <a:off x="369022" y="4481662"/>
              <a:ext cx="2838451" cy="221317"/>
            </a:xfrm>
            <a:prstGeom prst="rect">
              <a:avLst/>
            </a:prstGeom>
            <a:noFill/>
          </p:spPr>
          <p:txBody>
            <a:bodyPr wrap="square" rtlCol="0">
              <a:spAutoFit/>
            </a:bodyPr>
            <a:lstStyle/>
            <a:p>
              <a:r>
                <a:rPr lang="en-US" altLang="zh-CN" sz="1200" dirty="0"/>
                <a:t>Storage</a:t>
              </a:r>
              <a:endParaRPr lang="en-US" altLang="zh-CN" sz="1200" dirty="0"/>
            </a:p>
          </p:txBody>
        </p:sp>
      </p:grpSp>
      <p:grpSp>
        <p:nvGrpSpPr>
          <p:cNvPr id="61" name="Group 21"/>
          <p:cNvGrpSpPr>
            <a:grpSpLocks/>
          </p:cNvGrpSpPr>
          <p:nvPr/>
        </p:nvGrpSpPr>
        <p:grpSpPr bwMode="auto">
          <a:xfrm>
            <a:off x="5418414" y="2957265"/>
            <a:ext cx="1827213" cy="225386"/>
            <a:chOff x="2690453" y="2534139"/>
            <a:chExt cx="1371600" cy="304800"/>
          </a:xfrm>
        </p:grpSpPr>
        <p:sp>
          <p:nvSpPr>
            <p:cNvPr id="62" name="Line 9"/>
            <p:cNvSpPr>
              <a:spLocks noChangeShapeType="1"/>
            </p:cNvSpPr>
            <p:nvPr/>
          </p:nvSpPr>
          <p:spPr bwMode="auto">
            <a:xfrm flipH="1" flipV="1">
              <a:off x="29190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9"/>
            <p:cNvSpPr>
              <a:spLocks noChangeShapeType="1"/>
            </p:cNvSpPr>
            <p:nvPr/>
          </p:nvSpPr>
          <p:spPr bwMode="auto">
            <a:xfrm flipH="1" flipV="1">
              <a:off x="31476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4" name="Line 9"/>
            <p:cNvSpPr>
              <a:spLocks noChangeShapeType="1"/>
            </p:cNvSpPr>
            <p:nvPr/>
          </p:nvSpPr>
          <p:spPr bwMode="auto">
            <a:xfrm flipH="1" flipV="1">
              <a:off x="33762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9"/>
            <p:cNvSpPr>
              <a:spLocks noChangeShapeType="1"/>
            </p:cNvSpPr>
            <p:nvPr/>
          </p:nvSpPr>
          <p:spPr bwMode="auto">
            <a:xfrm flipH="1" flipV="1">
              <a:off x="36048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9"/>
            <p:cNvSpPr>
              <a:spLocks noChangeShapeType="1"/>
            </p:cNvSpPr>
            <p:nvPr/>
          </p:nvSpPr>
          <p:spPr bwMode="auto">
            <a:xfrm flipH="1" flipV="1">
              <a:off x="38334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9"/>
            <p:cNvSpPr>
              <a:spLocks noChangeShapeType="1"/>
            </p:cNvSpPr>
            <p:nvPr/>
          </p:nvSpPr>
          <p:spPr bwMode="auto">
            <a:xfrm flipH="1" flipV="1">
              <a:off x="26904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68" name="Line 9"/>
            <p:cNvSpPr>
              <a:spLocks noChangeShapeType="1"/>
            </p:cNvSpPr>
            <p:nvPr/>
          </p:nvSpPr>
          <p:spPr bwMode="auto">
            <a:xfrm flipH="1" flipV="1">
              <a:off x="40620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Title 1"/>
          <p:cNvSpPr>
            <a:spLocks noGrp="1"/>
          </p:cNvSpPr>
          <p:nvPr>
            <p:ph type="title"/>
          </p:nvPr>
        </p:nvSpPr>
        <p:spPr>
          <a:xfrm>
            <a:off x="217074" y="542753"/>
            <a:ext cx="7441323" cy="300656"/>
          </a:xfrm>
        </p:spPr>
        <p:txBody>
          <a:bodyPr/>
          <a:lstStyle/>
          <a:p>
            <a:r>
              <a:rPr lang="en-US" smtClean="0"/>
              <a:t>New Gen Application</a:t>
            </a:r>
            <a:r>
              <a:rPr lang="en-US" dirty="0" smtClean="0"/>
              <a:t>, Framework, and Storage </a:t>
            </a:r>
            <a:r>
              <a:rPr lang="en-US" dirty="0" err="1" smtClean="0"/>
              <a:t>EcoSystem</a:t>
            </a:r>
            <a:endParaRPr lang="en-US" dirty="0"/>
          </a:p>
        </p:txBody>
      </p:sp>
      <p:grpSp>
        <p:nvGrpSpPr>
          <p:cNvPr id="9" name="Group 8"/>
          <p:cNvGrpSpPr/>
          <p:nvPr/>
        </p:nvGrpSpPr>
        <p:grpSpPr>
          <a:xfrm>
            <a:off x="1013660" y="1395886"/>
            <a:ext cx="6878524" cy="742950"/>
            <a:chOff x="235182" y="4208323"/>
            <a:chExt cx="8153400" cy="990600"/>
          </a:xfrm>
        </p:grpSpPr>
        <p:sp>
          <p:nvSpPr>
            <p:cNvPr id="12" name="Rectangle: Rounded Corners 22"/>
            <p:cNvSpPr/>
            <p:nvPr/>
          </p:nvSpPr>
          <p:spPr>
            <a:xfrm>
              <a:off x="235182" y="4208323"/>
              <a:ext cx="81534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12"/>
            <p:cNvSpPr txBox="1"/>
            <p:nvPr/>
          </p:nvSpPr>
          <p:spPr>
            <a:xfrm>
              <a:off x="369022" y="4403138"/>
              <a:ext cx="1321047" cy="615553"/>
            </a:xfrm>
            <a:prstGeom prst="rect">
              <a:avLst/>
            </a:prstGeom>
            <a:noFill/>
          </p:spPr>
          <p:txBody>
            <a:bodyPr wrap="square" rtlCol="0">
              <a:spAutoFit/>
            </a:bodyPr>
            <a:lstStyle/>
            <a:p>
              <a:pPr algn="ctr"/>
              <a:r>
                <a:rPr lang="en-US" altLang="zh-CN" sz="1200" dirty="0"/>
                <a:t>Applications and Services</a:t>
              </a:r>
              <a:endParaRPr lang="en-US" altLang="zh-CN" sz="1200" dirty="0"/>
            </a:p>
          </p:txBody>
        </p:sp>
      </p:grpSp>
      <p:grpSp>
        <p:nvGrpSpPr>
          <p:cNvPr id="15" name="Group 21"/>
          <p:cNvGrpSpPr>
            <a:grpSpLocks/>
          </p:cNvGrpSpPr>
          <p:nvPr/>
        </p:nvGrpSpPr>
        <p:grpSpPr bwMode="auto">
          <a:xfrm>
            <a:off x="3286666" y="2961303"/>
            <a:ext cx="1827213" cy="225386"/>
            <a:chOff x="2690453" y="2534139"/>
            <a:chExt cx="1371600" cy="304800"/>
          </a:xfrm>
        </p:grpSpPr>
        <p:sp>
          <p:nvSpPr>
            <p:cNvPr id="16" name="Line 9"/>
            <p:cNvSpPr>
              <a:spLocks noChangeShapeType="1"/>
            </p:cNvSpPr>
            <p:nvPr/>
          </p:nvSpPr>
          <p:spPr bwMode="auto">
            <a:xfrm flipH="1" flipV="1">
              <a:off x="29190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9"/>
            <p:cNvSpPr>
              <a:spLocks noChangeShapeType="1"/>
            </p:cNvSpPr>
            <p:nvPr/>
          </p:nvSpPr>
          <p:spPr bwMode="auto">
            <a:xfrm flipH="1" flipV="1">
              <a:off x="31476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9"/>
            <p:cNvSpPr>
              <a:spLocks noChangeShapeType="1"/>
            </p:cNvSpPr>
            <p:nvPr/>
          </p:nvSpPr>
          <p:spPr bwMode="auto">
            <a:xfrm flipH="1" flipV="1">
              <a:off x="33762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9"/>
            <p:cNvSpPr>
              <a:spLocks noChangeShapeType="1"/>
            </p:cNvSpPr>
            <p:nvPr/>
          </p:nvSpPr>
          <p:spPr bwMode="auto">
            <a:xfrm flipH="1" flipV="1">
              <a:off x="36048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9"/>
            <p:cNvSpPr>
              <a:spLocks noChangeShapeType="1"/>
            </p:cNvSpPr>
            <p:nvPr/>
          </p:nvSpPr>
          <p:spPr bwMode="auto">
            <a:xfrm flipH="1" flipV="1">
              <a:off x="38334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1" name="Line 9"/>
            <p:cNvSpPr>
              <a:spLocks noChangeShapeType="1"/>
            </p:cNvSpPr>
            <p:nvPr/>
          </p:nvSpPr>
          <p:spPr bwMode="auto">
            <a:xfrm flipH="1" flipV="1">
              <a:off x="26904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22" name="Line 9"/>
            <p:cNvSpPr>
              <a:spLocks noChangeShapeType="1"/>
            </p:cNvSpPr>
            <p:nvPr/>
          </p:nvSpPr>
          <p:spPr bwMode="auto">
            <a:xfrm flipH="1" flipV="1">
              <a:off x="4062053" y="2534139"/>
              <a:ext cx="0" cy="304800"/>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33"/>
          <p:cNvGrpSpPr/>
          <p:nvPr/>
        </p:nvGrpSpPr>
        <p:grpSpPr>
          <a:xfrm>
            <a:off x="1002987" y="2213441"/>
            <a:ext cx="6878524" cy="742950"/>
            <a:chOff x="235182" y="4208323"/>
            <a:chExt cx="8153400" cy="990600"/>
          </a:xfrm>
        </p:grpSpPr>
        <p:sp>
          <p:nvSpPr>
            <p:cNvPr id="40" name="Rectangle: Rounded Corners 22"/>
            <p:cNvSpPr/>
            <p:nvPr/>
          </p:nvSpPr>
          <p:spPr>
            <a:xfrm>
              <a:off x="235182" y="4208323"/>
              <a:ext cx="8153400" cy="99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TextBox 40"/>
            <p:cNvSpPr txBox="1"/>
            <p:nvPr/>
          </p:nvSpPr>
          <p:spPr>
            <a:xfrm>
              <a:off x="369022" y="4481662"/>
              <a:ext cx="2838451" cy="369332"/>
            </a:xfrm>
            <a:prstGeom prst="rect">
              <a:avLst/>
            </a:prstGeom>
            <a:noFill/>
          </p:spPr>
          <p:txBody>
            <a:bodyPr wrap="square" rtlCol="0">
              <a:spAutoFit/>
            </a:bodyPr>
            <a:lstStyle/>
            <a:p>
              <a:r>
                <a:rPr lang="en-US" altLang="zh-CN" sz="1200" dirty="0"/>
                <a:t>Framework</a:t>
              </a:r>
              <a:endParaRPr lang="en-US" altLang="zh-CN" sz="1200" dirty="0"/>
            </a:p>
          </p:txBody>
        </p:sp>
      </p:grpSp>
      <p:pic>
        <p:nvPicPr>
          <p:cNvPr id="35" name="Picture 34"/>
          <p:cNvPicPr>
            <a:picLocks noChangeAspect="1"/>
          </p:cNvPicPr>
          <p:nvPr/>
        </p:nvPicPr>
        <p:blipFill>
          <a:blip r:embed="rId2"/>
          <a:stretch>
            <a:fillRect/>
          </a:stretch>
        </p:blipFill>
        <p:spPr>
          <a:xfrm>
            <a:off x="2464898" y="2297248"/>
            <a:ext cx="659442" cy="578644"/>
          </a:xfrm>
          <a:prstGeom prst="rect">
            <a:avLst/>
          </a:prstGeom>
        </p:spPr>
      </p:pic>
      <p:pic>
        <p:nvPicPr>
          <p:cNvPr id="36" name="Picture 35"/>
          <p:cNvPicPr>
            <a:picLocks noChangeAspect="1"/>
          </p:cNvPicPr>
          <p:nvPr/>
        </p:nvPicPr>
        <p:blipFill>
          <a:blip r:embed="rId3"/>
          <a:stretch>
            <a:fillRect/>
          </a:stretch>
        </p:blipFill>
        <p:spPr>
          <a:xfrm>
            <a:off x="3202417" y="2260233"/>
            <a:ext cx="997855" cy="628882"/>
          </a:xfrm>
          <a:prstGeom prst="rect">
            <a:avLst/>
          </a:prstGeom>
        </p:spPr>
      </p:pic>
      <p:pic>
        <p:nvPicPr>
          <p:cNvPr id="37" name="Picture 36"/>
          <p:cNvPicPr>
            <a:picLocks noChangeAspect="1"/>
          </p:cNvPicPr>
          <p:nvPr/>
        </p:nvPicPr>
        <p:blipFill rotWithShape="1">
          <a:blip r:embed="rId4" cstate="screen">
            <a:extLst>
              <a:ext uri="{28A0092B-C50C-407E-A947-70E740481C1C}">
                <a14:useLocalDpi xmlns:a14="http://schemas.microsoft.com/office/drawing/2010/main"/>
              </a:ext>
            </a:extLst>
          </a:blip>
          <a:srcRect t="-2788"/>
          <a:stretch/>
        </p:blipFill>
        <p:spPr bwMode="auto">
          <a:xfrm>
            <a:off x="5960768" y="2358262"/>
            <a:ext cx="489104" cy="440438"/>
          </a:xfrm>
          <a:prstGeom prst="rect">
            <a:avLst/>
          </a:prstGeom>
          <a:solidFill>
            <a:schemeClr val="tx1"/>
          </a:solidFill>
          <a:ln>
            <a:noFill/>
          </a:ln>
          <a:extLst/>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38963" y="2388365"/>
            <a:ext cx="1039961" cy="367316"/>
          </a:xfrm>
          <a:prstGeom prst="rect">
            <a:avLst/>
          </a:prstGeom>
          <a:solidFill>
            <a:schemeClr val="tx1"/>
          </a:solidFill>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44885" y="2262252"/>
            <a:ext cx="1173529" cy="58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45324" y="1504605"/>
            <a:ext cx="554591" cy="554591"/>
          </a:xfrm>
          <a:prstGeom prst="rect">
            <a:avLst/>
          </a:prstGeom>
          <a:solidFill>
            <a:schemeClr val="tx1"/>
          </a:solidFill>
        </p:spPr>
      </p:pic>
      <p:pic>
        <p:nvPicPr>
          <p:cNvPr id="43" name="Picture 4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39610" y="1627928"/>
            <a:ext cx="1303124" cy="331573"/>
          </a:xfrm>
          <a:prstGeom prst="rect">
            <a:avLst/>
          </a:prstGeom>
        </p:spPr>
      </p:pic>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31577" y="1526223"/>
            <a:ext cx="949590" cy="534980"/>
          </a:xfrm>
          <a:prstGeom prst="rect">
            <a:avLst/>
          </a:prstGeom>
        </p:spPr>
      </p:pic>
      <p:pic>
        <p:nvPicPr>
          <p:cNvPr id="46" name="Picture 4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559587" y="1500487"/>
            <a:ext cx="548087" cy="586453"/>
          </a:xfrm>
          <a:prstGeom prst="rect">
            <a:avLst/>
          </a:prstGeom>
        </p:spPr>
      </p:pic>
      <p:pic>
        <p:nvPicPr>
          <p:cNvPr id="47" name="Picture 4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52248" y="1513421"/>
            <a:ext cx="560582" cy="560582"/>
          </a:xfrm>
          <a:prstGeom prst="rect">
            <a:avLst/>
          </a:prstGeom>
        </p:spPr>
      </p:pic>
      <p:sp>
        <p:nvSpPr>
          <p:cNvPr id="48" name="TextBox 47"/>
          <p:cNvSpPr txBox="1"/>
          <p:nvPr/>
        </p:nvSpPr>
        <p:spPr>
          <a:xfrm>
            <a:off x="6902406" y="1542620"/>
            <a:ext cx="930884" cy="461665"/>
          </a:xfrm>
          <a:prstGeom prst="rect">
            <a:avLst/>
          </a:prstGeom>
          <a:solidFill>
            <a:schemeClr val="tx1"/>
          </a:solidFill>
        </p:spPr>
        <p:txBody>
          <a:bodyPr wrap="square" rtlCol="0">
            <a:spAutoFit/>
          </a:bodyPr>
          <a:lstStyle/>
          <a:p>
            <a:pPr algn="ctr"/>
            <a:r>
              <a:rPr lang="en-US" sz="1200" dirty="0">
                <a:solidFill>
                  <a:schemeClr val="bg1"/>
                </a:solidFill>
              </a:rPr>
              <a:t>Traditional Apps</a:t>
            </a:r>
            <a:endParaRPr lang="en-US" sz="1200" dirty="0">
              <a:solidFill>
                <a:schemeClr val="bg1"/>
              </a:solidFill>
            </a:endParaRPr>
          </a:p>
        </p:txBody>
      </p:sp>
      <p:sp>
        <p:nvSpPr>
          <p:cNvPr id="70" name="Line 9"/>
          <p:cNvSpPr>
            <a:spLocks noChangeShapeType="1"/>
          </p:cNvSpPr>
          <p:nvPr/>
        </p:nvSpPr>
        <p:spPr bwMode="auto">
          <a:xfrm flipH="1" flipV="1">
            <a:off x="1459453"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9"/>
          <p:cNvSpPr>
            <a:spLocks noChangeShapeType="1"/>
          </p:cNvSpPr>
          <p:nvPr/>
        </p:nvSpPr>
        <p:spPr bwMode="auto">
          <a:xfrm flipH="1" flipV="1">
            <a:off x="1763988"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9"/>
          <p:cNvSpPr>
            <a:spLocks noChangeShapeType="1"/>
          </p:cNvSpPr>
          <p:nvPr/>
        </p:nvSpPr>
        <p:spPr bwMode="auto">
          <a:xfrm flipH="1" flipV="1">
            <a:off x="2068524"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9"/>
          <p:cNvSpPr>
            <a:spLocks noChangeShapeType="1"/>
          </p:cNvSpPr>
          <p:nvPr/>
        </p:nvSpPr>
        <p:spPr bwMode="auto">
          <a:xfrm flipH="1" flipV="1">
            <a:off x="2373059"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4" name="Line 9"/>
          <p:cNvSpPr>
            <a:spLocks noChangeShapeType="1"/>
          </p:cNvSpPr>
          <p:nvPr/>
        </p:nvSpPr>
        <p:spPr bwMode="auto">
          <a:xfrm flipH="1" flipV="1">
            <a:off x="2677595"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76" name="Line 9"/>
          <p:cNvSpPr>
            <a:spLocks noChangeShapeType="1"/>
          </p:cNvSpPr>
          <p:nvPr/>
        </p:nvSpPr>
        <p:spPr bwMode="auto">
          <a:xfrm flipH="1" flipV="1">
            <a:off x="2982130"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9"/>
          <p:cNvSpPr>
            <a:spLocks noChangeShapeType="1"/>
          </p:cNvSpPr>
          <p:nvPr/>
        </p:nvSpPr>
        <p:spPr bwMode="auto">
          <a:xfrm flipH="1" flipV="1">
            <a:off x="7528754" y="2970744"/>
            <a:ext cx="0" cy="225386"/>
          </a:xfrm>
          <a:prstGeom prst="line">
            <a:avLst/>
          </a:prstGeom>
          <a:noFill/>
          <a:ln w="127080">
            <a:solidFill>
              <a:srgbClr val="FFC000"/>
            </a:solidFill>
            <a:miter lim="800000"/>
            <a:headEnd/>
            <a:tailEnd/>
          </a:ln>
          <a:extLst>
            <a:ext uri="{909E8E84-426E-40dd-AFC4-6F175D3DCCD1}">
              <a14:hiddenFill xmlns:a14="http://schemas.microsoft.com/office/drawing/2010/main" xmlns="">
                <a:noFill/>
              </a14:hiddenFill>
            </a:ext>
          </a:extLst>
        </p:spPr>
        <p:txBody>
          <a:bodyPr/>
          <a:lstStyle/>
          <a:p>
            <a:endParaRPr lang="en-US"/>
          </a:p>
        </p:txBody>
      </p:sp>
      <p:sp>
        <p:nvSpPr>
          <p:cNvPr id="52" name="AutoShape 23"/>
          <p:cNvSpPr>
            <a:spLocks noChangeArrowheads="1"/>
          </p:cNvSpPr>
          <p:nvPr/>
        </p:nvSpPr>
        <p:spPr bwMode="auto">
          <a:xfrm>
            <a:off x="3414189" y="3566113"/>
            <a:ext cx="454819" cy="431006"/>
          </a:xfrm>
          <a:prstGeom prst="flowChartMagneticDisk">
            <a:avLst/>
          </a:prstGeom>
          <a:solidFill>
            <a:srgbClr val="FF3300">
              <a:alpha val="79999"/>
            </a:srgbClr>
          </a:solidFill>
          <a:ln w="12600" cap="sq">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7500" tIns="35100" rIns="67500" bIns="35100" anchor="ctr"/>
          <a:lstStyle/>
          <a:p>
            <a:pPr algn="ctr" defTabSz="685800">
              <a:spcBef>
                <a:spcPts val="1125"/>
              </a:spcBef>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788" b="1" dirty="0">
                <a:solidFill>
                  <a:srgbClr val="FFFFFF"/>
                </a:solidFill>
              </a:rPr>
              <a:t>SSD</a:t>
            </a:r>
          </a:p>
        </p:txBody>
      </p:sp>
      <p:sp>
        <p:nvSpPr>
          <p:cNvPr id="53" name="AutoShape 24"/>
          <p:cNvSpPr>
            <a:spLocks noChangeArrowheads="1"/>
          </p:cNvSpPr>
          <p:nvPr/>
        </p:nvSpPr>
        <p:spPr bwMode="auto">
          <a:xfrm>
            <a:off x="3953540" y="3561350"/>
            <a:ext cx="423863" cy="439340"/>
          </a:xfrm>
          <a:prstGeom prst="flowChartMagneticDisk">
            <a:avLst/>
          </a:prstGeom>
          <a:solidFill>
            <a:srgbClr val="FF0000">
              <a:alpha val="79999"/>
            </a:srgbClr>
          </a:solidFill>
          <a:ln w="12600" cap="sq">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7500" tIns="68580" rIns="67500" bIns="35100" anchor="ctr"/>
          <a:lstStyle/>
          <a:p>
            <a:pPr algn="ctr" defTabSz="685800">
              <a:spcBef>
                <a:spcPts val="844"/>
              </a:spcBef>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788" b="1" dirty="0">
                <a:solidFill>
                  <a:srgbClr val="FFFFFF"/>
                </a:solidFill>
              </a:rPr>
              <a:t>Fast</a:t>
            </a:r>
            <a:br>
              <a:rPr lang="en-US" sz="788" b="1" dirty="0">
                <a:solidFill>
                  <a:srgbClr val="FFFFFF"/>
                </a:solidFill>
              </a:rPr>
            </a:br>
            <a:r>
              <a:rPr lang="en-US" sz="788" b="1" dirty="0">
                <a:solidFill>
                  <a:srgbClr val="FFFFFF"/>
                </a:solidFill>
              </a:rPr>
              <a:t>Disk</a:t>
            </a:r>
          </a:p>
        </p:txBody>
      </p:sp>
      <p:sp>
        <p:nvSpPr>
          <p:cNvPr id="54" name="AutoShape 25"/>
          <p:cNvSpPr>
            <a:spLocks noChangeArrowheads="1"/>
          </p:cNvSpPr>
          <p:nvPr/>
        </p:nvSpPr>
        <p:spPr bwMode="auto">
          <a:xfrm>
            <a:off x="4464319" y="3553015"/>
            <a:ext cx="458390" cy="458391"/>
          </a:xfrm>
          <a:prstGeom prst="flowChartMagneticDisk">
            <a:avLst/>
          </a:prstGeom>
          <a:solidFill>
            <a:srgbClr val="0000FF">
              <a:alpha val="79999"/>
            </a:srgbClr>
          </a:solidFill>
          <a:ln w="12600" cap="sq">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7500" tIns="68580" rIns="67500" bIns="35100" anchor="ctr"/>
          <a:lstStyle/>
          <a:p>
            <a:pPr algn="ctr" defTabSz="685800">
              <a:spcBef>
                <a:spcPts val="844"/>
              </a:spcBef>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788" b="1" dirty="0">
                <a:solidFill>
                  <a:srgbClr val="FFFFFF"/>
                </a:solidFill>
              </a:rPr>
              <a:t>Slow</a:t>
            </a:r>
            <a:br>
              <a:rPr lang="en-US" sz="788" b="1" dirty="0">
                <a:solidFill>
                  <a:srgbClr val="FFFFFF"/>
                </a:solidFill>
              </a:rPr>
            </a:br>
            <a:r>
              <a:rPr lang="en-US" sz="788" b="1" dirty="0">
                <a:solidFill>
                  <a:srgbClr val="FFFFFF"/>
                </a:solidFill>
              </a:rPr>
              <a:t>Disk</a:t>
            </a:r>
          </a:p>
        </p:txBody>
      </p:sp>
      <p:sp>
        <p:nvSpPr>
          <p:cNvPr id="55" name="AutoShape 26"/>
          <p:cNvSpPr>
            <a:spLocks noChangeArrowheads="1"/>
          </p:cNvSpPr>
          <p:nvPr/>
        </p:nvSpPr>
        <p:spPr bwMode="auto">
          <a:xfrm>
            <a:off x="5013198" y="3583972"/>
            <a:ext cx="451247" cy="392906"/>
          </a:xfrm>
          <a:prstGeom prst="flowChartMagneticTape">
            <a:avLst/>
          </a:prstGeom>
          <a:solidFill>
            <a:srgbClr val="008000">
              <a:alpha val="79999"/>
            </a:srgbClr>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67500" tIns="35100" rIns="67500" bIns="35100" anchor="ctr"/>
          <a:lstStyle/>
          <a:p>
            <a:pPr algn="ctr" defTabSz="685800">
              <a:spcBef>
                <a:spcPts val="844"/>
              </a:spcBef>
              <a:tabLst>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US" sz="788" b="1" dirty="0">
                <a:solidFill>
                  <a:srgbClr val="FFFFFF"/>
                </a:solidFill>
              </a:rPr>
              <a:t>Tape</a:t>
            </a:r>
          </a:p>
        </p:txBody>
      </p:sp>
      <p:sp>
        <p:nvSpPr>
          <p:cNvPr id="56" name="Freeform 27"/>
          <p:cNvSpPr>
            <a:spLocks noChangeArrowheads="1"/>
          </p:cNvSpPr>
          <p:nvPr/>
        </p:nvSpPr>
        <p:spPr bwMode="auto">
          <a:xfrm>
            <a:off x="3062954" y="3399424"/>
            <a:ext cx="2737247" cy="770334"/>
          </a:xfrm>
          <a:custGeom>
            <a:avLst/>
            <a:gdLst>
              <a:gd name="G0" fmla="+- 10800 0 0"/>
              <a:gd name="G1" fmla="+- 4835 0 0"/>
              <a:gd name="G2" fmla="+- 1 0 0"/>
              <a:gd name="G3" fmla="+- 1 0 0"/>
              <a:gd name="G4" fmla="+- 1 0 0"/>
              <a:gd name="G5" fmla="+- 1 0 0"/>
              <a:gd name="G6" fmla="+- 1 0 0"/>
              <a:gd name="G7" fmla="+- 1 0 0"/>
              <a:gd name="G8" fmla="+- 1 0 0"/>
              <a:gd name="G9" fmla="+- 1 0 0"/>
              <a:gd name="G10" fmla="+- 1 0 0"/>
              <a:gd name="G11" fmla="+- 16765 0 0"/>
              <a:gd name="G12" fmla="+- 10800 0 0"/>
              <a:gd name="G13" fmla="+- 1 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310 w 21600"/>
              <a:gd name="T11" fmla="*/ 10800 h 21600"/>
              <a:gd name="T12" fmla="*/ 10800 w 21600"/>
              <a:gd name="T13" fmla="*/ 21290 h 21600"/>
              <a:gd name="T14" fmla="*/ 21290 w 21600"/>
              <a:gd name="T15" fmla="*/ 10800 h 21600"/>
              <a:gd name="T16" fmla="*/ 10800 w 21600"/>
              <a:gd name="T17" fmla="*/ 310 h 21600"/>
              <a:gd name="T18" fmla="*/ 310 w 21600"/>
              <a:gd name="T19" fmla="*/ 10800 h 21600"/>
              <a:gd name="T20" fmla="*/ 3163 w 21600"/>
              <a:gd name="T21" fmla="*/ 3163 h 21600"/>
              <a:gd name="T22" fmla="*/ 18437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0" y="10800"/>
                </a:moveTo>
                <a:cubicBezTo>
                  <a:pt x="310" y="16593"/>
                  <a:pt x="5007" y="21290"/>
                  <a:pt x="10800" y="21290"/>
                </a:cubicBezTo>
                <a:cubicBezTo>
                  <a:pt x="16593" y="21290"/>
                  <a:pt x="21290" y="16593"/>
                  <a:pt x="21290" y="10800"/>
                </a:cubicBezTo>
                <a:cubicBezTo>
                  <a:pt x="21290" y="5007"/>
                  <a:pt x="16593" y="310"/>
                  <a:pt x="10800" y="310"/>
                </a:cubicBezTo>
                <a:cubicBezTo>
                  <a:pt x="5007" y="310"/>
                  <a:pt x="310" y="5007"/>
                  <a:pt x="310" y="10800"/>
                </a:cubicBezTo>
                <a:close/>
              </a:path>
            </a:pathLst>
          </a:custGeom>
          <a:solidFill>
            <a:srgbClr val="99CCFF"/>
          </a:solidFill>
          <a:ln w="21600" cap="flat">
            <a:solidFill>
              <a:srgbClr val="99CCFF"/>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800">
              <a:defRPr/>
            </a:pPr>
            <a:endParaRPr lang="en-US">
              <a:solidFill>
                <a:srgbClr val="000000"/>
              </a:solidFill>
            </a:endParaRPr>
          </a:p>
        </p:txBody>
      </p:sp>
      <p:sp>
        <p:nvSpPr>
          <p:cNvPr id="57" name="Rounded Rectangle 56"/>
          <p:cNvSpPr/>
          <p:nvPr/>
        </p:nvSpPr>
        <p:spPr bwMode="auto">
          <a:xfrm>
            <a:off x="4248729" y="3221665"/>
            <a:ext cx="381000" cy="220265"/>
          </a:xfrm>
          <a:prstGeom prst="roundRect">
            <a:avLst/>
          </a:prstGeom>
          <a:solidFill>
            <a:srgbClr val="E586DD"/>
          </a:solidFill>
          <a:ln>
            <a:noFill/>
          </a:ln>
          <a:effectLst>
            <a:outerShdw blurRad="50800" dist="38100" dir="2700000" algn="tl" rotWithShape="0">
              <a:prstClr val="black">
                <a:alpha val="40000"/>
              </a:prstClr>
            </a:outerShdw>
          </a:effectLst>
          <a:extLst/>
        </p:spPr>
        <p:txBody>
          <a:bodyPr lIns="0" tIns="0" rIns="0" bIns="0" anchor="ctr"/>
          <a:lstStyle/>
          <a:p>
            <a:pPr algn="ctr" defTabSz="685800">
              <a:defRPr/>
            </a:pPr>
            <a:r>
              <a:rPr lang="en-US" sz="1000" dirty="0">
                <a:solidFill>
                  <a:srgbClr val="000000"/>
                </a:solidFill>
              </a:rPr>
              <a:t>NFS</a:t>
            </a:r>
          </a:p>
        </p:txBody>
      </p:sp>
      <p:sp>
        <p:nvSpPr>
          <p:cNvPr id="58" name="Rounded Rectangle 57"/>
          <p:cNvSpPr/>
          <p:nvPr/>
        </p:nvSpPr>
        <p:spPr bwMode="auto">
          <a:xfrm>
            <a:off x="4667829" y="3221665"/>
            <a:ext cx="381000" cy="220265"/>
          </a:xfrm>
          <a:prstGeom prst="roundRect">
            <a:avLst/>
          </a:prstGeom>
          <a:solidFill>
            <a:srgbClr val="E586DD"/>
          </a:solidFill>
          <a:ln>
            <a:noFill/>
          </a:ln>
          <a:effectLst>
            <a:outerShdw blurRad="50800" dist="38100" dir="2700000" algn="tl" rotWithShape="0">
              <a:prstClr val="black">
                <a:alpha val="40000"/>
              </a:prstClr>
            </a:outerShdw>
          </a:effectLst>
          <a:extLst/>
        </p:spPr>
        <p:txBody>
          <a:bodyPr lIns="0" tIns="0" rIns="0" bIns="0" anchor="ctr"/>
          <a:lstStyle/>
          <a:p>
            <a:pPr algn="ctr" defTabSz="685800">
              <a:defRPr/>
            </a:pPr>
            <a:r>
              <a:rPr lang="en-US" sz="1000" dirty="0">
                <a:solidFill>
                  <a:srgbClr val="000000"/>
                </a:solidFill>
              </a:rPr>
              <a:t>SMB</a:t>
            </a:r>
          </a:p>
        </p:txBody>
      </p:sp>
      <p:sp>
        <p:nvSpPr>
          <p:cNvPr id="59" name="Rounded Rectangle 58"/>
          <p:cNvSpPr/>
          <p:nvPr/>
        </p:nvSpPr>
        <p:spPr bwMode="auto">
          <a:xfrm>
            <a:off x="3187882" y="3221665"/>
            <a:ext cx="533400" cy="220265"/>
          </a:xfrm>
          <a:prstGeom prst="roundRect">
            <a:avLst/>
          </a:prstGeom>
          <a:solidFill>
            <a:srgbClr val="E586DD"/>
          </a:solidFill>
          <a:ln>
            <a:noFill/>
          </a:ln>
          <a:effectLst>
            <a:outerShdw blurRad="50800" dist="38100" dir="2700000" algn="tl" rotWithShape="0">
              <a:prstClr val="black">
                <a:alpha val="40000"/>
              </a:prstClr>
            </a:outerShdw>
          </a:effectLst>
          <a:extLst/>
        </p:spPr>
        <p:txBody>
          <a:bodyPr lIns="0" tIns="0" rIns="0" bIns="0" anchor="ctr"/>
          <a:lstStyle/>
          <a:p>
            <a:pPr algn="ctr" defTabSz="685800">
              <a:defRPr/>
            </a:pPr>
            <a:r>
              <a:rPr lang="en-US" sz="1000" dirty="0">
                <a:solidFill>
                  <a:srgbClr val="000000"/>
                </a:solidFill>
              </a:rPr>
              <a:t>POSIX</a:t>
            </a:r>
          </a:p>
        </p:txBody>
      </p:sp>
      <p:sp>
        <p:nvSpPr>
          <p:cNvPr id="60" name="Rounded Rectangle 59"/>
          <p:cNvSpPr/>
          <p:nvPr/>
        </p:nvSpPr>
        <p:spPr bwMode="auto">
          <a:xfrm>
            <a:off x="3766527" y="3223449"/>
            <a:ext cx="439341" cy="216694"/>
          </a:xfrm>
          <a:prstGeom prst="roundRect">
            <a:avLst/>
          </a:prstGeom>
          <a:solidFill>
            <a:srgbClr val="E586DD"/>
          </a:solidFill>
          <a:ln>
            <a:noFill/>
          </a:ln>
          <a:effectLst>
            <a:outerShdw blurRad="50800" dist="38100" dir="2700000" algn="tl" rotWithShape="0">
              <a:prstClr val="black">
                <a:alpha val="40000"/>
              </a:prstClr>
            </a:outerShdw>
          </a:effectLst>
          <a:extLst/>
        </p:spPr>
        <p:txBody>
          <a:bodyPr lIns="0" tIns="0" rIns="0" bIns="0" anchor="ctr"/>
          <a:lstStyle/>
          <a:p>
            <a:pPr algn="ctr" defTabSz="685800">
              <a:defRPr/>
            </a:pPr>
            <a:r>
              <a:rPr lang="en-US" sz="1000" dirty="0">
                <a:solidFill>
                  <a:srgbClr val="000000"/>
                </a:solidFill>
              </a:rPr>
              <a:t>HDFS</a:t>
            </a:r>
          </a:p>
        </p:txBody>
      </p:sp>
      <p:sp>
        <p:nvSpPr>
          <p:cNvPr id="77" name="Rounded Rectangle 76"/>
          <p:cNvSpPr/>
          <p:nvPr/>
        </p:nvSpPr>
        <p:spPr bwMode="auto">
          <a:xfrm>
            <a:off x="5091535" y="3224184"/>
            <a:ext cx="590626" cy="215227"/>
          </a:xfrm>
          <a:prstGeom prst="roundRect">
            <a:avLst/>
          </a:prstGeom>
          <a:solidFill>
            <a:srgbClr val="E586DD"/>
          </a:solidFill>
          <a:ln>
            <a:noFill/>
          </a:ln>
          <a:effectLst>
            <a:outerShdw blurRad="50800" dist="38100" dir="2700000" algn="tl" rotWithShape="0">
              <a:prstClr val="black">
                <a:alpha val="40000"/>
              </a:prstClr>
            </a:outerShdw>
          </a:effectLst>
          <a:extLst/>
        </p:spPr>
        <p:txBody>
          <a:bodyPr lIns="0" tIns="0" rIns="0" bIns="0" anchor="ctr"/>
          <a:lstStyle/>
          <a:p>
            <a:pPr algn="ctr" defTabSz="685800">
              <a:defRPr/>
            </a:pPr>
            <a:r>
              <a:rPr lang="en-US" sz="1000" dirty="0">
                <a:solidFill>
                  <a:srgbClr val="000000"/>
                </a:solidFill>
              </a:rPr>
              <a:t>Swift/S3</a:t>
            </a:r>
            <a:endParaRPr lang="en-US" sz="1000" dirty="0">
              <a:solidFill>
                <a:srgbClr val="000000"/>
              </a:solidFill>
            </a:endParaRPr>
          </a:p>
        </p:txBody>
      </p:sp>
    </p:spTree>
    <p:extLst>
      <p:ext uri="{BB962C8B-B14F-4D97-AF65-F5344CB8AC3E}">
        <p14:creationId xmlns:p14="http://schemas.microsoft.com/office/powerpoint/2010/main" val="573506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500"/>
                                        <p:tgtEl>
                                          <p:spTgt spid="5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dissolve">
                                      <p:cBhvr>
                                        <p:cTn id="2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43000" y="1604454"/>
            <a:ext cx="6858000" cy="1678261"/>
          </a:xfrm>
          <a:prstGeom prst="rect">
            <a:avLst/>
          </a:prstGeom>
          <a:solidFill>
            <a:srgbClr val="FF6666">
              <a:alpha val="27843"/>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lnSpc>
                <a:spcPct val="90000"/>
              </a:lnSpc>
            </a:pPr>
            <a:endParaRPr lang="en-US" sz="1650" dirty="0">
              <a:solidFill>
                <a:srgbClr val="7889FB"/>
              </a:solidFill>
              <a:cs typeface="ＭＳ Ｐゴシック" charset="0"/>
            </a:endParaRPr>
          </a:p>
        </p:txBody>
      </p:sp>
      <p:sp>
        <p:nvSpPr>
          <p:cNvPr id="19457" name="Slide Number Placeholder 2"/>
          <p:cNvSpPr txBox="1">
            <a:spLocks noGrp="1"/>
          </p:cNvSpPr>
          <p:nvPr/>
        </p:nvSpPr>
        <p:spPr bwMode="auto">
          <a:xfrm>
            <a:off x="6078141" y="144067"/>
            <a:ext cx="16002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r" fontAlgn="base">
              <a:lnSpc>
                <a:spcPct val="90000"/>
              </a:lnSpc>
              <a:spcBef>
                <a:spcPct val="0"/>
              </a:spcBef>
              <a:spcAft>
                <a:spcPct val="0"/>
              </a:spcAft>
              <a:buClr>
                <a:srgbClr val="000000"/>
              </a:buClr>
              <a:buSzPct val="100000"/>
            </a:pPr>
            <a:fld id="{362C4CBB-33E5-434A-847C-59E7145B1114}" type="slidenum">
              <a:rPr lang="en-US" sz="750">
                <a:solidFill>
                  <a:srgbClr val="000000"/>
                </a:solidFill>
                <a:latin typeface="Century Gothic" charset="0"/>
                <a:cs typeface="Arial" charset="0"/>
              </a:rPr>
              <a:pPr algn="r" fontAlgn="base">
                <a:lnSpc>
                  <a:spcPct val="90000"/>
                </a:lnSpc>
                <a:spcBef>
                  <a:spcPct val="0"/>
                </a:spcBef>
                <a:spcAft>
                  <a:spcPct val="0"/>
                </a:spcAft>
                <a:buClr>
                  <a:srgbClr val="000000"/>
                </a:buClr>
                <a:buSzPct val="100000"/>
              </a:pPr>
              <a:t>28</a:t>
            </a:fld>
            <a:endParaRPr lang="en-US" sz="750">
              <a:solidFill>
                <a:srgbClr val="000000"/>
              </a:solidFill>
              <a:latin typeface="Century Gothic" charset="0"/>
              <a:cs typeface="Arial" charset="0"/>
            </a:endParaRPr>
          </a:p>
        </p:txBody>
      </p:sp>
      <p:sp>
        <p:nvSpPr>
          <p:cNvPr id="14338" name="Title 26"/>
          <p:cNvSpPr>
            <a:spLocks noGrp="1"/>
          </p:cNvSpPr>
          <p:nvPr>
            <p:ph type="title"/>
          </p:nvPr>
        </p:nvSpPr>
        <p:spPr>
          <a:xfrm>
            <a:off x="206219" y="450215"/>
            <a:ext cx="6574631" cy="858192"/>
          </a:xfrm>
        </p:spPr>
        <p:txBody>
          <a:bodyPr/>
          <a:lstStyle/>
          <a:p>
            <a:pPr>
              <a:lnSpc>
                <a:spcPct val="100000"/>
              </a:lnSpc>
              <a:spcBef>
                <a:spcPts val="300"/>
              </a:spcBef>
              <a:defRPr/>
            </a:pPr>
            <a:r>
              <a:rPr lang="en-US" dirty="0" smtClean="0">
                <a:solidFill>
                  <a:srgbClr val="002060"/>
                </a:solidFill>
                <a:latin typeface="Arial" charset="0"/>
              </a:rPr>
              <a:t>Ubiquity Container Volume Service</a:t>
            </a:r>
            <a:br>
              <a:rPr lang="en-US" dirty="0" smtClean="0">
                <a:solidFill>
                  <a:srgbClr val="002060"/>
                </a:solidFill>
                <a:latin typeface="Arial" charset="0"/>
              </a:rPr>
            </a:br>
            <a:r>
              <a:rPr lang="en-US" sz="1600" dirty="0">
                <a:solidFill>
                  <a:srgbClr val="002060"/>
                </a:solidFill>
                <a:latin typeface="Arial" charset="0"/>
              </a:rPr>
              <a:t>Unified File Management</a:t>
            </a:r>
            <a:r>
              <a:rPr lang="en-US" dirty="0" smtClean="0">
                <a:solidFill>
                  <a:srgbClr val="002060"/>
                </a:solidFill>
                <a:latin typeface="Arial" charset="0"/>
              </a:rPr>
              <a:t/>
            </a:r>
            <a:br>
              <a:rPr lang="en-US" dirty="0" smtClean="0">
                <a:solidFill>
                  <a:srgbClr val="002060"/>
                </a:solidFill>
                <a:latin typeface="Arial" charset="0"/>
              </a:rPr>
            </a:br>
            <a:r>
              <a:rPr lang="en-US" sz="1800" dirty="0">
                <a:solidFill>
                  <a:schemeClr val="bg1"/>
                </a:solidFill>
              </a:rPr>
              <a:t>Need a unified storage experience across runtimes</a:t>
            </a:r>
            <a:br>
              <a:rPr lang="en-US" sz="1800" dirty="0">
                <a:solidFill>
                  <a:schemeClr val="bg1"/>
                </a:solidFill>
              </a:rPr>
            </a:br>
            <a:endParaRPr lang="en-US" dirty="0">
              <a:solidFill>
                <a:srgbClr val="002060"/>
              </a:solidFill>
              <a:latin typeface="Arial" charset="0"/>
            </a:endParaRPr>
          </a:p>
        </p:txBody>
      </p:sp>
      <p:sp>
        <p:nvSpPr>
          <p:cNvPr id="53" name="Slide Number Placeholder 3"/>
          <p:cNvSpPr>
            <a:spLocks noGrp="1"/>
          </p:cNvSpPr>
          <p:nvPr>
            <p:ph type="sldNum" sz="quarter" idx="10"/>
          </p:nvPr>
        </p:nvSpPr>
        <p:spPr>
          <a:xfrm>
            <a:off x="1444348" y="4920572"/>
            <a:ext cx="110608" cy="107722"/>
          </a:xfrm>
        </p:spPr>
        <p:txBody>
          <a:bodyPr/>
          <a:lstStyle/>
          <a:p>
            <a:pPr>
              <a:defRPr/>
            </a:pPr>
            <a:fld id="{0B498720-72DB-6842-ABB4-FC32990FAAD7}" type="slidenum">
              <a:rPr lang="en-US" smtClean="0">
                <a:solidFill>
                  <a:srgbClr val="000000"/>
                </a:solidFill>
              </a:rPr>
              <a:pPr>
                <a:defRPr/>
              </a:pPr>
              <a:t>28</a:t>
            </a:fld>
            <a:endParaRPr lang="en-US" dirty="0">
              <a:solidFill>
                <a:srgbClr val="000000"/>
              </a:solidFill>
            </a:endParaRPr>
          </a:p>
        </p:txBody>
      </p:sp>
      <p:sp>
        <p:nvSpPr>
          <p:cNvPr id="111" name="Rectangle 110"/>
          <p:cNvSpPr/>
          <p:nvPr/>
        </p:nvSpPr>
        <p:spPr bwMode="auto">
          <a:xfrm>
            <a:off x="1290876" y="1502214"/>
            <a:ext cx="1193006" cy="1846657"/>
          </a:xfrm>
          <a:prstGeom prst="rect">
            <a:avLst/>
          </a:prstGeom>
          <a:solidFill>
            <a:schemeClr val="bg1"/>
          </a:solidFill>
          <a:ln w="25400" cap="flat" cmpd="sng" algn="ctr">
            <a:solidFill>
              <a:srgbClr val="7889FB"/>
            </a:solidFill>
            <a:prstDash val="solid"/>
          </a:ln>
          <a:effectLst/>
        </p:spPr>
        <p:txBody>
          <a:bodyPr spcFirstLastPara="1" lIns="34289" tIns="34289" rIns="34289" bIns="34289" spcCol="38100" anchor="ctr">
            <a:spAutoFit/>
          </a:bodyPr>
          <a:lstStyle/>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p:txBody>
      </p:sp>
      <p:sp>
        <p:nvSpPr>
          <p:cNvPr id="112" name="TextBox 111"/>
          <p:cNvSpPr txBox="1"/>
          <p:nvPr/>
        </p:nvSpPr>
        <p:spPr bwMode="auto">
          <a:xfrm>
            <a:off x="1531384" y="1753310"/>
            <a:ext cx="702469" cy="207747"/>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900" b="1" kern="0" dirty="0">
                <a:solidFill>
                  <a:srgbClr val="000000"/>
                </a:solidFill>
                <a:ea typeface="Arial"/>
                <a:sym typeface="Arial"/>
              </a:rPr>
              <a:t>OpenWhisk</a:t>
            </a:r>
          </a:p>
        </p:txBody>
      </p:sp>
      <p:sp>
        <p:nvSpPr>
          <p:cNvPr id="113" name="TextBox 112"/>
          <p:cNvSpPr txBox="1"/>
          <p:nvPr/>
        </p:nvSpPr>
        <p:spPr bwMode="auto">
          <a:xfrm>
            <a:off x="1337312" y="2039617"/>
            <a:ext cx="1090613" cy="415496"/>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750" kern="0" dirty="0">
                <a:solidFill>
                  <a:srgbClr val="000000"/>
                </a:solidFill>
                <a:ea typeface="Arial"/>
                <a:sym typeface="Arial"/>
              </a:rPr>
              <a:t>Event-driven apps, </a:t>
            </a:r>
            <a:br>
              <a:rPr lang="de-DE" sz="750" kern="0" dirty="0">
                <a:solidFill>
                  <a:srgbClr val="000000"/>
                </a:solidFill>
                <a:ea typeface="Arial"/>
                <a:sym typeface="Arial"/>
              </a:rPr>
            </a:br>
            <a:r>
              <a:rPr lang="de-DE" sz="750" kern="0" dirty="0">
                <a:solidFill>
                  <a:srgbClr val="000000"/>
                </a:solidFill>
                <a:ea typeface="Arial"/>
                <a:sym typeface="Arial"/>
              </a:rPr>
              <a:t>deployed in a</a:t>
            </a:r>
          </a:p>
          <a:p>
            <a:pPr algn="ctr" defTabSz="685783" eaLnBrk="0" latinLnBrk="1" hangingPunct="0">
              <a:defRPr/>
            </a:pPr>
            <a:r>
              <a:rPr lang="de-DE" sz="750" kern="0" dirty="0" err="1">
                <a:solidFill>
                  <a:srgbClr val="000000"/>
                </a:solidFill>
                <a:ea typeface="Arial"/>
                <a:sym typeface="Arial"/>
              </a:rPr>
              <a:t>serverless</a:t>
            </a:r>
            <a:r>
              <a:rPr lang="de-DE" sz="750" kern="0" dirty="0">
                <a:solidFill>
                  <a:srgbClr val="000000"/>
                </a:solidFill>
                <a:ea typeface="Arial"/>
                <a:sym typeface="Arial"/>
              </a:rPr>
              <a:t> environment.</a:t>
            </a:r>
          </a:p>
        </p:txBody>
      </p:sp>
      <p:sp>
        <p:nvSpPr>
          <p:cNvPr id="114" name="Rectangle 113"/>
          <p:cNvSpPr/>
          <p:nvPr/>
        </p:nvSpPr>
        <p:spPr bwMode="auto">
          <a:xfrm>
            <a:off x="2616042" y="1494833"/>
            <a:ext cx="1193006" cy="1846657"/>
          </a:xfrm>
          <a:prstGeom prst="rect">
            <a:avLst/>
          </a:prstGeom>
          <a:solidFill>
            <a:schemeClr val="bg1"/>
          </a:solidFill>
          <a:ln w="25400" cap="flat" cmpd="sng" algn="ctr">
            <a:solidFill>
              <a:srgbClr val="5596E6"/>
            </a:solidFill>
            <a:prstDash val="solid"/>
          </a:ln>
          <a:effectLst/>
        </p:spPr>
        <p:txBody>
          <a:bodyPr spcFirstLastPara="1" lIns="34289" tIns="34289" rIns="34289" bIns="34289" spcCol="38100" anchor="ctr">
            <a:spAutoFit/>
          </a:bodyPr>
          <a:lstStyle/>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p:txBody>
      </p:sp>
      <p:sp>
        <p:nvSpPr>
          <p:cNvPr id="115" name="TextBox 114"/>
          <p:cNvSpPr txBox="1"/>
          <p:nvPr/>
        </p:nvSpPr>
        <p:spPr bwMode="auto">
          <a:xfrm>
            <a:off x="2662477" y="1753310"/>
            <a:ext cx="1090613" cy="207747"/>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900" b="1" kern="0" dirty="0" err="1">
                <a:solidFill>
                  <a:srgbClr val="000000"/>
                </a:solidFill>
                <a:ea typeface="Arial"/>
                <a:sym typeface="Arial"/>
              </a:rPr>
              <a:t>PaaS</a:t>
            </a:r>
            <a:r>
              <a:rPr lang="de-DE" sz="900" b="1" kern="0" dirty="0">
                <a:solidFill>
                  <a:srgbClr val="000000"/>
                </a:solidFill>
                <a:ea typeface="Arial"/>
                <a:sym typeface="Arial"/>
              </a:rPr>
              <a:t> </a:t>
            </a:r>
            <a:r>
              <a:rPr lang="de-DE" sz="900" b="1" kern="0" dirty="0" err="1">
                <a:solidFill>
                  <a:srgbClr val="000000"/>
                </a:solidFill>
                <a:ea typeface="Arial"/>
                <a:sym typeface="Arial"/>
              </a:rPr>
              <a:t>Runtime</a:t>
            </a:r>
            <a:endParaRPr lang="de-DE" sz="900" b="1" kern="0" dirty="0">
              <a:solidFill>
                <a:srgbClr val="000000"/>
              </a:solidFill>
              <a:ea typeface="Arial"/>
              <a:sym typeface="Arial"/>
            </a:endParaRPr>
          </a:p>
        </p:txBody>
      </p:sp>
      <p:sp>
        <p:nvSpPr>
          <p:cNvPr id="116" name="TextBox 115"/>
          <p:cNvSpPr txBox="1"/>
          <p:nvPr/>
        </p:nvSpPr>
        <p:spPr bwMode="auto">
          <a:xfrm>
            <a:off x="2662477" y="2039617"/>
            <a:ext cx="1090613" cy="415496"/>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750" kern="0" dirty="0">
                <a:solidFill>
                  <a:srgbClr val="000000"/>
                </a:solidFill>
                <a:ea typeface="Arial"/>
                <a:sym typeface="Arial"/>
              </a:rPr>
              <a:t>App-</a:t>
            </a:r>
            <a:r>
              <a:rPr lang="de-DE" sz="750" kern="0" dirty="0" err="1">
                <a:solidFill>
                  <a:srgbClr val="000000"/>
                </a:solidFill>
                <a:ea typeface="Arial"/>
                <a:sym typeface="Arial"/>
              </a:rPr>
              <a:t>centric</a:t>
            </a:r>
            <a:r>
              <a:rPr lang="de-DE" sz="750" kern="0" dirty="0">
                <a:solidFill>
                  <a:srgbClr val="000000"/>
                </a:solidFill>
                <a:ea typeface="Arial"/>
                <a:sym typeface="Arial"/>
              </a:rPr>
              <a:t> </a:t>
            </a:r>
            <a:r>
              <a:rPr lang="de-DE" sz="750" kern="0" dirty="0" err="1">
                <a:solidFill>
                  <a:srgbClr val="000000"/>
                </a:solidFill>
                <a:ea typeface="Arial"/>
                <a:sym typeface="Arial"/>
              </a:rPr>
              <a:t>runtime</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environments</a:t>
            </a:r>
            <a:r>
              <a:rPr lang="de-DE" sz="750" kern="0" dirty="0">
                <a:solidFill>
                  <a:srgbClr val="000000"/>
                </a:solidFill>
                <a:ea typeface="Arial"/>
                <a:sym typeface="Arial"/>
              </a:rPr>
              <a:t> </a:t>
            </a:r>
            <a:r>
              <a:rPr lang="de-DE" sz="750" kern="0" dirty="0" err="1">
                <a:solidFill>
                  <a:srgbClr val="000000"/>
                </a:solidFill>
                <a:ea typeface="Arial"/>
                <a:sym typeface="Arial"/>
              </a:rPr>
              <a:t>based</a:t>
            </a:r>
            <a:r>
              <a:rPr lang="de-DE" sz="750" kern="0" dirty="0">
                <a:solidFill>
                  <a:srgbClr val="000000"/>
                </a:solidFill>
                <a:ea typeface="Arial"/>
                <a:sym typeface="Arial"/>
              </a:rPr>
              <a:t> on </a:t>
            </a:r>
          </a:p>
          <a:p>
            <a:pPr algn="ctr" defTabSz="685783" eaLnBrk="0" latinLnBrk="1" hangingPunct="0">
              <a:defRPr/>
            </a:pPr>
            <a:r>
              <a:rPr lang="de-DE" sz="750" kern="0" dirty="0" err="1">
                <a:solidFill>
                  <a:srgbClr val="000000"/>
                </a:solidFill>
                <a:ea typeface="Arial"/>
                <a:sym typeface="Arial"/>
              </a:rPr>
              <a:t>Cloud</a:t>
            </a:r>
            <a:r>
              <a:rPr lang="de-DE" sz="750" kern="0" dirty="0">
                <a:solidFill>
                  <a:srgbClr val="000000"/>
                </a:solidFill>
                <a:ea typeface="Arial"/>
                <a:sym typeface="Arial"/>
              </a:rPr>
              <a:t> </a:t>
            </a:r>
            <a:r>
              <a:rPr lang="de-DE" sz="750" kern="0" dirty="0" err="1">
                <a:solidFill>
                  <a:srgbClr val="000000"/>
                </a:solidFill>
                <a:ea typeface="Arial"/>
                <a:sym typeface="Arial"/>
              </a:rPr>
              <a:t>Foundry</a:t>
            </a:r>
            <a:r>
              <a:rPr lang="de-DE" sz="750" kern="0" dirty="0">
                <a:solidFill>
                  <a:srgbClr val="000000"/>
                </a:solidFill>
                <a:ea typeface="Arial"/>
                <a:sym typeface="Arial"/>
              </a:rPr>
              <a:t>.</a:t>
            </a:r>
          </a:p>
        </p:txBody>
      </p:sp>
      <p:sp>
        <p:nvSpPr>
          <p:cNvPr id="117" name="Rectangle 116"/>
          <p:cNvSpPr/>
          <p:nvPr/>
        </p:nvSpPr>
        <p:spPr bwMode="auto">
          <a:xfrm>
            <a:off x="4005501" y="1493403"/>
            <a:ext cx="1193006" cy="1846657"/>
          </a:xfrm>
          <a:prstGeom prst="rect">
            <a:avLst/>
          </a:prstGeom>
          <a:solidFill>
            <a:schemeClr val="bg1"/>
          </a:solidFill>
          <a:ln w="25400" cap="flat" cmpd="sng" algn="ctr">
            <a:solidFill>
              <a:srgbClr val="00B4A0"/>
            </a:solidFill>
            <a:prstDash val="solid"/>
          </a:ln>
          <a:effectLst/>
        </p:spPr>
        <p:txBody>
          <a:bodyPr spcFirstLastPara="1" lIns="34289" tIns="34289" rIns="34289" bIns="34289" spcCol="38100" anchor="ctr">
            <a:spAutoFit/>
          </a:bodyPr>
          <a:lstStyle/>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p:txBody>
      </p:sp>
      <p:sp>
        <p:nvSpPr>
          <p:cNvPr id="118" name="TextBox 117"/>
          <p:cNvSpPr txBox="1"/>
          <p:nvPr/>
        </p:nvSpPr>
        <p:spPr bwMode="auto">
          <a:xfrm>
            <a:off x="4051937" y="1753310"/>
            <a:ext cx="1090613" cy="207747"/>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900" b="1" kern="0" dirty="0" err="1">
                <a:solidFill>
                  <a:srgbClr val="000000"/>
                </a:solidFill>
                <a:ea typeface="Arial"/>
                <a:sym typeface="Arial"/>
              </a:rPr>
              <a:t>CaaS</a:t>
            </a:r>
            <a:r>
              <a:rPr lang="de-DE" sz="900" b="1" kern="0" dirty="0">
                <a:solidFill>
                  <a:srgbClr val="000000"/>
                </a:solidFill>
                <a:ea typeface="Arial"/>
                <a:sym typeface="Arial"/>
              </a:rPr>
              <a:t> </a:t>
            </a:r>
            <a:r>
              <a:rPr lang="de-DE" sz="900" b="1" kern="0" dirty="0" err="1">
                <a:solidFill>
                  <a:srgbClr val="000000"/>
                </a:solidFill>
                <a:ea typeface="Arial"/>
                <a:sym typeface="Arial"/>
              </a:rPr>
              <a:t>Runtime</a:t>
            </a:r>
            <a:endParaRPr lang="de-DE" sz="900" b="1" kern="0" dirty="0">
              <a:solidFill>
                <a:srgbClr val="000000"/>
              </a:solidFill>
              <a:ea typeface="Arial"/>
              <a:sym typeface="Arial"/>
            </a:endParaRPr>
          </a:p>
        </p:txBody>
      </p:sp>
      <p:sp>
        <p:nvSpPr>
          <p:cNvPr id="119" name="TextBox 118"/>
          <p:cNvSpPr txBox="1"/>
          <p:nvPr/>
        </p:nvSpPr>
        <p:spPr bwMode="auto">
          <a:xfrm>
            <a:off x="4051935" y="1981910"/>
            <a:ext cx="1151950" cy="530913"/>
          </a:xfrm>
          <a:prstGeom prst="rect">
            <a:avLst/>
          </a:prstGeom>
          <a:noFill/>
          <a:ln w="12700" cap="flat">
            <a:noFill/>
            <a:miter lim="400000"/>
          </a:ln>
          <a:effectLst/>
        </p:spPr>
        <p:txBody>
          <a:bodyPr spcFirstLastPara="1" wrap="square" lIns="34289" tIns="34289" rIns="34289" bIns="34289" spcCol="38100">
            <a:spAutoFit/>
          </a:bodyPr>
          <a:lstStyle/>
          <a:p>
            <a:pPr algn="ctr" defTabSz="685783" eaLnBrk="0" latinLnBrk="1" hangingPunct="0">
              <a:defRPr/>
            </a:pPr>
            <a:r>
              <a:rPr lang="de-DE" sz="750" kern="0" dirty="0">
                <a:solidFill>
                  <a:srgbClr val="000000"/>
                </a:solidFill>
                <a:ea typeface="Arial"/>
                <a:sym typeface="Arial"/>
              </a:rPr>
              <a:t>Portable </a:t>
            </a:r>
            <a:r>
              <a:rPr lang="de-DE" sz="750" kern="0" dirty="0" err="1">
                <a:solidFill>
                  <a:srgbClr val="000000"/>
                </a:solidFill>
                <a:ea typeface="Arial"/>
                <a:sym typeface="Arial"/>
              </a:rPr>
              <a:t>and</a:t>
            </a:r>
            <a:r>
              <a:rPr lang="de-DE" sz="750" kern="0" dirty="0">
                <a:solidFill>
                  <a:srgbClr val="000000"/>
                </a:solidFill>
                <a:ea typeface="Arial"/>
                <a:sym typeface="Arial"/>
              </a:rPr>
              <a:t> </a:t>
            </a:r>
            <a:r>
              <a:rPr lang="de-DE" sz="750" kern="0" dirty="0" err="1">
                <a:solidFill>
                  <a:srgbClr val="000000"/>
                </a:solidFill>
                <a:ea typeface="Arial"/>
                <a:sym typeface="Arial"/>
              </a:rPr>
              <a:t>consistent</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delivery</a:t>
            </a:r>
            <a:r>
              <a:rPr lang="de-DE" sz="750" kern="0" dirty="0">
                <a:solidFill>
                  <a:srgbClr val="000000"/>
                </a:solidFill>
                <a:ea typeface="Arial"/>
                <a:sym typeface="Arial"/>
              </a:rPr>
              <a:t> </a:t>
            </a:r>
            <a:r>
              <a:rPr lang="de-DE" sz="750" kern="0" dirty="0" err="1">
                <a:solidFill>
                  <a:srgbClr val="000000"/>
                </a:solidFill>
                <a:ea typeface="Arial"/>
                <a:sym typeface="Arial"/>
              </a:rPr>
              <a:t>of</a:t>
            </a:r>
            <a:r>
              <a:rPr lang="de-DE" sz="750" kern="0" dirty="0">
                <a:solidFill>
                  <a:srgbClr val="000000"/>
                </a:solidFill>
                <a:ea typeface="Arial"/>
                <a:sym typeface="Arial"/>
              </a:rPr>
              <a:t> </a:t>
            </a:r>
            <a:r>
              <a:rPr lang="de-DE" sz="750" kern="0" dirty="0" err="1">
                <a:solidFill>
                  <a:srgbClr val="000000"/>
                </a:solidFill>
                <a:ea typeface="Arial"/>
                <a:sym typeface="Arial"/>
              </a:rPr>
              <a:t>your</a:t>
            </a:r>
            <a:r>
              <a:rPr lang="de-DE" sz="750" kern="0" dirty="0">
                <a:solidFill>
                  <a:srgbClr val="000000"/>
                </a:solidFill>
                <a:ea typeface="Arial"/>
                <a:sym typeface="Arial"/>
              </a:rPr>
              <a:t> </a:t>
            </a:r>
            <a:r>
              <a:rPr lang="de-DE" sz="750" kern="0" dirty="0" err="1">
                <a:solidFill>
                  <a:srgbClr val="000000"/>
                </a:solidFill>
                <a:ea typeface="Arial"/>
                <a:sym typeface="Arial"/>
              </a:rPr>
              <a:t>app</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without</a:t>
            </a:r>
            <a:r>
              <a:rPr lang="de-DE" sz="750" kern="0" dirty="0">
                <a:solidFill>
                  <a:srgbClr val="000000"/>
                </a:solidFill>
                <a:ea typeface="Arial"/>
                <a:sym typeface="Arial"/>
              </a:rPr>
              <a:t> </a:t>
            </a:r>
            <a:r>
              <a:rPr lang="de-DE" sz="750" kern="0" dirty="0" err="1">
                <a:solidFill>
                  <a:srgbClr val="000000"/>
                </a:solidFill>
                <a:ea typeface="Arial"/>
                <a:sym typeface="Arial"/>
              </a:rPr>
              <a:t>having</a:t>
            </a:r>
            <a:r>
              <a:rPr lang="de-DE" sz="750" kern="0" dirty="0">
                <a:solidFill>
                  <a:srgbClr val="000000"/>
                </a:solidFill>
                <a:ea typeface="Arial"/>
                <a:sym typeface="Arial"/>
              </a:rPr>
              <a:t> </a:t>
            </a:r>
            <a:r>
              <a:rPr lang="de-DE" sz="750" kern="0" dirty="0" err="1">
                <a:solidFill>
                  <a:srgbClr val="000000"/>
                </a:solidFill>
                <a:ea typeface="Arial"/>
                <a:sym typeface="Arial"/>
              </a:rPr>
              <a:t>to</a:t>
            </a:r>
            <a:r>
              <a:rPr lang="de-DE" sz="750" kern="0" dirty="0">
                <a:solidFill>
                  <a:srgbClr val="000000"/>
                </a:solidFill>
                <a:ea typeface="Arial"/>
                <a:sym typeface="Arial"/>
              </a:rPr>
              <a:t> manage an OS.</a:t>
            </a:r>
          </a:p>
        </p:txBody>
      </p:sp>
      <p:sp>
        <p:nvSpPr>
          <p:cNvPr id="120" name="Rectangle 119"/>
          <p:cNvSpPr/>
          <p:nvPr/>
        </p:nvSpPr>
        <p:spPr bwMode="auto">
          <a:xfrm>
            <a:off x="5360431" y="1494594"/>
            <a:ext cx="1191816" cy="1846657"/>
          </a:xfrm>
          <a:prstGeom prst="rect">
            <a:avLst/>
          </a:prstGeom>
          <a:solidFill>
            <a:schemeClr val="bg1"/>
          </a:solidFill>
          <a:ln w="25400" cap="flat" cmpd="sng" algn="ctr">
            <a:solidFill>
              <a:srgbClr val="959595"/>
            </a:solidFill>
            <a:prstDash val="solid"/>
          </a:ln>
          <a:effectLst/>
        </p:spPr>
        <p:txBody>
          <a:bodyPr spcFirstLastPara="1" lIns="34289" tIns="34289" rIns="34289" bIns="34289" spcCol="38100" anchor="ctr">
            <a:spAutoFit/>
          </a:bodyPr>
          <a:lstStyle/>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p:txBody>
      </p:sp>
      <p:sp>
        <p:nvSpPr>
          <p:cNvPr id="121" name="TextBox 120"/>
          <p:cNvSpPr txBox="1"/>
          <p:nvPr/>
        </p:nvSpPr>
        <p:spPr bwMode="auto">
          <a:xfrm>
            <a:off x="5424725" y="1753310"/>
            <a:ext cx="1072754" cy="207747"/>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900" b="1" kern="0" dirty="0">
                <a:solidFill>
                  <a:srgbClr val="000000"/>
                </a:solidFill>
                <a:ea typeface="Arial"/>
                <a:sym typeface="Arial"/>
              </a:rPr>
              <a:t>Virtual Machines</a:t>
            </a:r>
          </a:p>
        </p:txBody>
      </p:sp>
      <p:sp>
        <p:nvSpPr>
          <p:cNvPr id="122" name="TextBox 121"/>
          <p:cNvSpPr txBox="1"/>
          <p:nvPr/>
        </p:nvSpPr>
        <p:spPr bwMode="auto">
          <a:xfrm>
            <a:off x="5405675" y="2039617"/>
            <a:ext cx="1091804" cy="415496"/>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750" kern="0" dirty="0" err="1">
                <a:solidFill>
                  <a:srgbClr val="000000"/>
                </a:solidFill>
                <a:ea typeface="Arial"/>
                <a:sym typeface="Arial"/>
              </a:rPr>
              <a:t>Get</a:t>
            </a:r>
            <a:r>
              <a:rPr lang="de-DE" sz="750" kern="0" dirty="0">
                <a:solidFill>
                  <a:srgbClr val="000000"/>
                </a:solidFill>
                <a:ea typeface="Arial"/>
                <a:sym typeface="Arial"/>
              </a:rPr>
              <a:t> </a:t>
            </a:r>
            <a:r>
              <a:rPr lang="de-DE" sz="750" kern="0" dirty="0" err="1">
                <a:solidFill>
                  <a:srgbClr val="000000"/>
                </a:solidFill>
                <a:ea typeface="Arial"/>
                <a:sym typeface="Arial"/>
              </a:rPr>
              <a:t>the</a:t>
            </a:r>
            <a:r>
              <a:rPr lang="de-DE" sz="750" kern="0" dirty="0">
                <a:solidFill>
                  <a:srgbClr val="000000"/>
                </a:solidFill>
                <a:ea typeface="Arial"/>
                <a:sym typeface="Arial"/>
              </a:rPr>
              <a:t> </a:t>
            </a:r>
            <a:r>
              <a:rPr lang="de-DE" sz="750" kern="0" dirty="0" err="1">
                <a:solidFill>
                  <a:srgbClr val="000000"/>
                </a:solidFill>
                <a:ea typeface="Arial"/>
                <a:sym typeface="Arial"/>
              </a:rPr>
              <a:t>most</a:t>
            </a:r>
            <a:r>
              <a:rPr lang="de-DE" sz="750" kern="0" dirty="0">
                <a:solidFill>
                  <a:srgbClr val="000000"/>
                </a:solidFill>
                <a:ea typeface="Arial"/>
                <a:sym typeface="Arial"/>
              </a:rPr>
              <a:t> </a:t>
            </a:r>
            <a:r>
              <a:rPr lang="de-DE" sz="750" kern="0" dirty="0" err="1">
                <a:solidFill>
                  <a:srgbClr val="000000"/>
                </a:solidFill>
                <a:ea typeface="Arial"/>
                <a:sym typeface="Arial"/>
              </a:rPr>
              <a:t>flexibility</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and</a:t>
            </a:r>
            <a:r>
              <a:rPr lang="de-DE" sz="750" kern="0" dirty="0">
                <a:solidFill>
                  <a:srgbClr val="000000"/>
                </a:solidFill>
                <a:ea typeface="Arial"/>
                <a:sym typeface="Arial"/>
              </a:rPr>
              <a:t> </a:t>
            </a:r>
            <a:r>
              <a:rPr lang="de-DE" sz="750" kern="0" dirty="0" err="1">
                <a:solidFill>
                  <a:srgbClr val="000000"/>
                </a:solidFill>
                <a:ea typeface="Arial"/>
                <a:sym typeface="Arial"/>
              </a:rPr>
              <a:t>control</a:t>
            </a:r>
            <a:r>
              <a:rPr lang="de-DE" sz="750" kern="0" dirty="0">
                <a:solidFill>
                  <a:srgbClr val="000000"/>
                </a:solidFill>
                <a:ea typeface="Arial"/>
                <a:sym typeface="Arial"/>
              </a:rPr>
              <a:t> </a:t>
            </a:r>
            <a:r>
              <a:rPr lang="de-DE" sz="750" kern="0" dirty="0" err="1">
                <a:solidFill>
                  <a:srgbClr val="000000"/>
                </a:solidFill>
                <a:ea typeface="Arial"/>
                <a:sym typeface="Arial"/>
              </a:rPr>
              <a:t>over</a:t>
            </a:r>
            <a:r>
              <a:rPr lang="de-DE" sz="750" kern="0" dirty="0">
                <a:solidFill>
                  <a:srgbClr val="000000"/>
                </a:solidFill>
                <a:ea typeface="Arial"/>
                <a:sym typeface="Arial"/>
              </a:rPr>
              <a:t> </a:t>
            </a:r>
            <a:r>
              <a:rPr lang="de-DE" sz="750" kern="0" dirty="0" err="1">
                <a:solidFill>
                  <a:srgbClr val="000000"/>
                </a:solidFill>
                <a:ea typeface="Arial"/>
                <a:sym typeface="Arial"/>
              </a:rPr>
              <a:t>your</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environment</a:t>
            </a:r>
            <a:r>
              <a:rPr lang="de-DE" sz="750" kern="0" dirty="0">
                <a:solidFill>
                  <a:srgbClr val="000000"/>
                </a:solidFill>
                <a:ea typeface="Arial"/>
                <a:sym typeface="Arial"/>
              </a:rPr>
              <a:t> </a:t>
            </a:r>
            <a:r>
              <a:rPr lang="de-DE" sz="750" kern="0" dirty="0" err="1">
                <a:solidFill>
                  <a:srgbClr val="000000"/>
                </a:solidFill>
                <a:ea typeface="Arial"/>
                <a:sym typeface="Arial"/>
              </a:rPr>
              <a:t>with</a:t>
            </a:r>
            <a:r>
              <a:rPr lang="de-DE" sz="750" kern="0" dirty="0">
                <a:solidFill>
                  <a:srgbClr val="000000"/>
                </a:solidFill>
                <a:ea typeface="Arial"/>
                <a:sym typeface="Arial"/>
              </a:rPr>
              <a:t> VMs.</a:t>
            </a:r>
          </a:p>
        </p:txBody>
      </p:sp>
      <p:pic>
        <p:nvPicPr>
          <p:cNvPr id="12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25918" y="2480782"/>
            <a:ext cx="1071563" cy="5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16043" y="2517094"/>
            <a:ext cx="12061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10880" y="2449858"/>
            <a:ext cx="481649" cy="45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93309" y="2611156"/>
            <a:ext cx="378619"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Rectangle 126"/>
          <p:cNvSpPr/>
          <p:nvPr/>
        </p:nvSpPr>
        <p:spPr bwMode="auto">
          <a:xfrm>
            <a:off x="6716554" y="1492214"/>
            <a:ext cx="1193006" cy="1846657"/>
          </a:xfrm>
          <a:prstGeom prst="rect">
            <a:avLst/>
          </a:prstGeom>
          <a:solidFill>
            <a:schemeClr val="bg1"/>
          </a:solidFill>
          <a:ln w="25400" cap="flat" cmpd="sng" algn="ctr">
            <a:solidFill>
              <a:srgbClr val="983D99"/>
            </a:solidFill>
            <a:prstDash val="solid"/>
          </a:ln>
          <a:effectLst/>
        </p:spPr>
        <p:txBody>
          <a:bodyPr spcFirstLastPara="1" lIns="34289" tIns="34289" rIns="34289" bIns="34289" spcCol="38100" anchor="ctr">
            <a:spAutoFit/>
          </a:bodyPr>
          <a:lstStyle/>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a:p>
            <a:pPr defTabSz="685783" eaLnBrk="0" latinLnBrk="1" hangingPunct="0">
              <a:defRPr/>
            </a:pPr>
            <a:endParaRPr lang="de-DE" sz="1050" kern="0" dirty="0">
              <a:solidFill>
                <a:srgbClr val="000000"/>
              </a:solidFill>
              <a:ea typeface="Arial"/>
              <a:sym typeface="Arial"/>
            </a:endParaRPr>
          </a:p>
        </p:txBody>
      </p:sp>
      <p:sp>
        <p:nvSpPr>
          <p:cNvPr id="128" name="TextBox 127"/>
          <p:cNvSpPr txBox="1"/>
          <p:nvPr/>
        </p:nvSpPr>
        <p:spPr bwMode="auto">
          <a:xfrm>
            <a:off x="6780850" y="1753310"/>
            <a:ext cx="1072753" cy="207747"/>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900" b="1" kern="0" dirty="0">
                <a:solidFill>
                  <a:srgbClr val="000000"/>
                </a:solidFill>
                <a:ea typeface="Arial"/>
                <a:sym typeface="Arial"/>
              </a:rPr>
              <a:t>Bare </a:t>
            </a:r>
            <a:r>
              <a:rPr lang="de-DE" sz="900" b="1" kern="0" dirty="0" err="1">
                <a:solidFill>
                  <a:srgbClr val="000000"/>
                </a:solidFill>
                <a:ea typeface="Arial"/>
                <a:sym typeface="Arial"/>
              </a:rPr>
              <a:t>Metal</a:t>
            </a:r>
            <a:endParaRPr lang="de-DE" sz="900" b="1" kern="0" dirty="0">
              <a:solidFill>
                <a:srgbClr val="000000"/>
              </a:solidFill>
              <a:ea typeface="Arial"/>
              <a:sym typeface="Arial"/>
            </a:endParaRPr>
          </a:p>
        </p:txBody>
      </p:sp>
      <p:sp>
        <p:nvSpPr>
          <p:cNvPr id="129" name="TextBox 128"/>
          <p:cNvSpPr txBox="1"/>
          <p:nvPr/>
        </p:nvSpPr>
        <p:spPr bwMode="auto">
          <a:xfrm>
            <a:off x="6762989" y="2097326"/>
            <a:ext cx="1090613" cy="300080"/>
          </a:xfrm>
          <a:prstGeom prst="rect">
            <a:avLst/>
          </a:prstGeom>
          <a:noFill/>
          <a:ln w="12700" cap="flat">
            <a:noFill/>
            <a:miter lim="400000"/>
          </a:ln>
          <a:effectLst/>
        </p:spPr>
        <p:txBody>
          <a:bodyPr spcFirstLastPara="1" lIns="34289" tIns="34289" rIns="34289" bIns="34289" spcCol="38100">
            <a:spAutoFit/>
          </a:bodyPr>
          <a:lstStyle/>
          <a:p>
            <a:pPr algn="ctr" defTabSz="685783" eaLnBrk="0" latinLnBrk="1" hangingPunct="0">
              <a:defRPr/>
            </a:pPr>
            <a:r>
              <a:rPr lang="de-DE" sz="750" kern="0" dirty="0" err="1">
                <a:solidFill>
                  <a:srgbClr val="000000"/>
                </a:solidFill>
                <a:ea typeface="Arial"/>
                <a:sym typeface="Arial"/>
              </a:rPr>
              <a:t>For</a:t>
            </a:r>
            <a:r>
              <a:rPr lang="de-DE" sz="750" kern="0" dirty="0">
                <a:solidFill>
                  <a:srgbClr val="000000"/>
                </a:solidFill>
                <a:ea typeface="Arial"/>
                <a:sym typeface="Arial"/>
              </a:rPr>
              <a:t> </a:t>
            </a:r>
            <a:r>
              <a:rPr lang="de-DE" sz="750" kern="0" dirty="0" err="1">
                <a:solidFill>
                  <a:srgbClr val="000000"/>
                </a:solidFill>
                <a:ea typeface="Arial"/>
                <a:sym typeface="Arial"/>
              </a:rPr>
              <a:t>the</a:t>
            </a:r>
            <a:r>
              <a:rPr lang="de-DE" sz="750" kern="0" dirty="0">
                <a:solidFill>
                  <a:srgbClr val="000000"/>
                </a:solidFill>
                <a:ea typeface="Arial"/>
                <a:sym typeface="Arial"/>
              </a:rPr>
              <a:t> </a:t>
            </a:r>
            <a:r>
              <a:rPr lang="de-DE" sz="750" kern="0" dirty="0" err="1">
                <a:solidFill>
                  <a:srgbClr val="000000"/>
                </a:solidFill>
                <a:ea typeface="Arial"/>
                <a:sym typeface="Arial"/>
              </a:rPr>
              <a:t>ultimate</a:t>
            </a:r>
            <a:r>
              <a:rPr lang="de-DE" sz="750" kern="0" dirty="0">
                <a:solidFill>
                  <a:srgbClr val="000000"/>
                </a:solidFill>
                <a:ea typeface="Arial"/>
                <a:sym typeface="Arial"/>
              </a:rPr>
              <a:t> </a:t>
            </a:r>
          </a:p>
          <a:p>
            <a:pPr algn="ctr" defTabSz="685783" eaLnBrk="0" latinLnBrk="1" hangingPunct="0">
              <a:defRPr/>
            </a:pPr>
            <a:r>
              <a:rPr lang="de-DE" sz="750" kern="0" dirty="0" err="1">
                <a:solidFill>
                  <a:srgbClr val="000000"/>
                </a:solidFill>
                <a:ea typeface="Arial"/>
                <a:sym typeface="Arial"/>
              </a:rPr>
              <a:t>performance</a:t>
            </a:r>
            <a:r>
              <a:rPr lang="de-DE" sz="750" kern="0" dirty="0">
                <a:solidFill>
                  <a:srgbClr val="000000"/>
                </a:solidFill>
                <a:ea typeface="Arial"/>
                <a:sym typeface="Arial"/>
              </a:rPr>
              <a:t> </a:t>
            </a:r>
            <a:r>
              <a:rPr lang="de-DE" sz="750" kern="0" dirty="0" err="1">
                <a:solidFill>
                  <a:srgbClr val="000000"/>
                </a:solidFill>
                <a:ea typeface="Arial"/>
                <a:sym typeface="Arial"/>
              </a:rPr>
              <a:t>and</a:t>
            </a:r>
            <a:r>
              <a:rPr lang="de-DE" sz="750" kern="0" dirty="0">
                <a:solidFill>
                  <a:srgbClr val="000000"/>
                </a:solidFill>
                <a:ea typeface="Arial"/>
                <a:sym typeface="Arial"/>
              </a:rPr>
              <a:t> </a:t>
            </a:r>
            <a:r>
              <a:rPr lang="de-DE" sz="750" kern="0" dirty="0" err="1">
                <a:solidFill>
                  <a:srgbClr val="000000"/>
                </a:solidFill>
                <a:ea typeface="Arial"/>
                <a:sym typeface="Arial"/>
              </a:rPr>
              <a:t>scale</a:t>
            </a:r>
            <a:endParaRPr lang="de-DE" sz="750" kern="0" dirty="0">
              <a:solidFill>
                <a:srgbClr val="000000"/>
              </a:solidFill>
              <a:ea typeface="Arial"/>
              <a:sym typeface="Arial"/>
            </a:endParaRPr>
          </a:p>
        </p:txBody>
      </p:sp>
      <p:pic>
        <p:nvPicPr>
          <p:cNvPr id="130"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82039" y="2480782"/>
            <a:ext cx="1071563" cy="52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TextBox 203"/>
          <p:cNvSpPr txBox="1"/>
          <p:nvPr/>
        </p:nvSpPr>
        <p:spPr>
          <a:xfrm>
            <a:off x="1371600" y="1102234"/>
            <a:ext cx="6412788" cy="590931"/>
          </a:xfrm>
          <a:prstGeom prst="rect">
            <a:avLst/>
          </a:prstGeom>
          <a:solidFill>
            <a:srgbClr val="903FD2"/>
          </a:solidFill>
        </p:spPr>
        <p:txBody>
          <a:bodyPr wrap="square" rtlCol="0">
            <a:spAutoFit/>
          </a:bodyPr>
          <a:lstStyle/>
          <a:p>
            <a:pPr algn="ctr" fontAlgn="base">
              <a:lnSpc>
                <a:spcPct val="90000"/>
              </a:lnSpc>
              <a:spcBef>
                <a:spcPct val="0"/>
              </a:spcBef>
              <a:spcAft>
                <a:spcPct val="0"/>
              </a:spcAft>
              <a:buClr>
                <a:srgbClr val="000000"/>
              </a:buClr>
              <a:buSzPct val="100000"/>
            </a:pPr>
            <a:r>
              <a:rPr lang="en-US" dirty="0">
                <a:solidFill>
                  <a:srgbClr val="FFFFFF"/>
                </a:solidFill>
                <a:cs typeface="ＭＳ Ｐゴシック" charset="0"/>
              </a:rPr>
              <a:t>Unified Data Access Experience across Cloud runtimes</a:t>
            </a:r>
          </a:p>
          <a:p>
            <a:pPr algn="ctr" fontAlgn="base">
              <a:lnSpc>
                <a:spcPct val="90000"/>
              </a:lnSpc>
              <a:spcBef>
                <a:spcPct val="0"/>
              </a:spcBef>
              <a:spcAft>
                <a:spcPct val="0"/>
              </a:spcAft>
              <a:buClr>
                <a:srgbClr val="000000"/>
              </a:buClr>
              <a:buSzPct val="100000"/>
            </a:pPr>
            <a:r>
              <a:rPr lang="en-US" dirty="0">
                <a:solidFill>
                  <a:srgbClr val="FFFFFF"/>
                </a:solidFill>
                <a:cs typeface="ＭＳ Ｐゴシック" charset="0"/>
              </a:rPr>
              <a:t>Customized scale out capacity and performance</a:t>
            </a:r>
          </a:p>
        </p:txBody>
      </p:sp>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0500" y="2435662"/>
            <a:ext cx="597865" cy="512456"/>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84871" y="2862803"/>
            <a:ext cx="698963" cy="246875"/>
          </a:xfrm>
          <a:prstGeom prst="rect">
            <a:avLst/>
          </a:prstGeom>
        </p:spPr>
      </p:pic>
      <p:sp>
        <p:nvSpPr>
          <p:cNvPr id="206" name="Rounded Rectangle 205"/>
          <p:cNvSpPr/>
          <p:nvPr/>
        </p:nvSpPr>
        <p:spPr bwMode="auto">
          <a:xfrm>
            <a:off x="3058887" y="3671574"/>
            <a:ext cx="2856549" cy="566430"/>
          </a:xfrm>
          <a:prstGeom prst="roundRect">
            <a:avLst/>
          </a:prstGeom>
          <a:solidFill>
            <a:srgbClr val="92BBFF"/>
          </a:solidFill>
          <a:ln>
            <a:noFill/>
          </a:ln>
          <a:effectLst>
            <a:outerShdw blurRad="50800" dist="38100" dir="2700000" algn="tl" rotWithShape="0">
              <a:prstClr val="black">
                <a:alpha val="40000"/>
              </a:prstClr>
            </a:outerShdw>
          </a:effectLst>
          <a:extLst/>
        </p:spPr>
        <p:txBody>
          <a:bodyPr lIns="0" tIns="0" rIns="0" bIns="0" anchor="ctr"/>
          <a:lstStyle/>
          <a:p>
            <a:pPr algn="ctr">
              <a:defRPr/>
            </a:pPr>
            <a:endParaRPr lang="en-US" sz="1100" dirty="0">
              <a:solidFill>
                <a:srgbClr val="000000"/>
              </a:solidFill>
            </a:endParaRPr>
          </a:p>
        </p:txBody>
      </p:sp>
      <p:sp>
        <p:nvSpPr>
          <p:cNvPr id="207" name="Rounded Rectangle 206"/>
          <p:cNvSpPr/>
          <p:nvPr/>
        </p:nvSpPr>
        <p:spPr bwMode="auto">
          <a:xfrm>
            <a:off x="4671658" y="3796720"/>
            <a:ext cx="508000" cy="293687"/>
          </a:xfrm>
          <a:prstGeom prst="roundRect">
            <a:avLst/>
          </a:prstGeom>
          <a:solidFill>
            <a:srgbClr val="800080"/>
          </a:solidFill>
          <a:ln>
            <a:noFill/>
          </a:ln>
          <a:effectLst>
            <a:outerShdw blurRad="50800" dist="38100" dir="2700000" algn="tl" rotWithShape="0">
              <a:prstClr val="black">
                <a:alpha val="40000"/>
              </a:prstClr>
            </a:outerShdw>
          </a:effectLst>
          <a:extLst/>
        </p:spPr>
        <p:txBody>
          <a:bodyPr lIns="0" tIns="0" rIns="0" bIns="0" anchor="ctr"/>
          <a:lstStyle/>
          <a:p>
            <a:pPr algn="ctr">
              <a:defRPr/>
            </a:pPr>
            <a:r>
              <a:rPr lang="en-US" sz="1100" b="1" dirty="0">
                <a:solidFill>
                  <a:schemeClr val="bg1"/>
                </a:solidFill>
              </a:rPr>
              <a:t>NFS</a:t>
            </a:r>
          </a:p>
        </p:txBody>
      </p:sp>
      <p:sp>
        <p:nvSpPr>
          <p:cNvPr id="208" name="Rounded Rectangle 207"/>
          <p:cNvSpPr/>
          <p:nvPr/>
        </p:nvSpPr>
        <p:spPr bwMode="auto">
          <a:xfrm>
            <a:off x="5230458" y="3796720"/>
            <a:ext cx="508000" cy="293687"/>
          </a:xfrm>
          <a:prstGeom prst="roundRect">
            <a:avLst/>
          </a:prstGeom>
          <a:solidFill>
            <a:srgbClr val="800080"/>
          </a:solidFill>
          <a:ln>
            <a:noFill/>
          </a:ln>
          <a:effectLst>
            <a:outerShdw blurRad="50800" dist="38100" dir="2700000" algn="tl" rotWithShape="0">
              <a:prstClr val="black">
                <a:alpha val="40000"/>
              </a:prstClr>
            </a:outerShdw>
          </a:effectLst>
          <a:extLst/>
        </p:spPr>
        <p:txBody>
          <a:bodyPr lIns="0" tIns="0" rIns="0" bIns="0" anchor="ctr"/>
          <a:lstStyle/>
          <a:p>
            <a:pPr algn="ctr">
              <a:defRPr/>
            </a:pPr>
            <a:r>
              <a:rPr lang="en-US" sz="1100" b="1" dirty="0">
                <a:solidFill>
                  <a:schemeClr val="bg1"/>
                </a:solidFill>
              </a:rPr>
              <a:t>SMB</a:t>
            </a:r>
          </a:p>
        </p:txBody>
      </p:sp>
      <p:grpSp>
        <p:nvGrpSpPr>
          <p:cNvPr id="209" name="Group 21"/>
          <p:cNvGrpSpPr>
            <a:grpSpLocks/>
          </p:cNvGrpSpPr>
          <p:nvPr/>
        </p:nvGrpSpPr>
        <p:grpSpPr bwMode="auto">
          <a:xfrm>
            <a:off x="3668328" y="3312781"/>
            <a:ext cx="1827213" cy="390525"/>
            <a:chOff x="2690453" y="2534139"/>
            <a:chExt cx="1371600" cy="304800"/>
          </a:xfrm>
        </p:grpSpPr>
        <p:sp>
          <p:nvSpPr>
            <p:cNvPr id="210" name="Line 9"/>
            <p:cNvSpPr>
              <a:spLocks noChangeShapeType="1"/>
            </p:cNvSpPr>
            <p:nvPr/>
          </p:nvSpPr>
          <p:spPr bwMode="auto">
            <a:xfrm flipH="1" flipV="1">
              <a:off x="29190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1" name="Line 9"/>
            <p:cNvSpPr>
              <a:spLocks noChangeShapeType="1"/>
            </p:cNvSpPr>
            <p:nvPr/>
          </p:nvSpPr>
          <p:spPr bwMode="auto">
            <a:xfrm flipH="1" flipV="1">
              <a:off x="31476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2" name="Line 9"/>
            <p:cNvSpPr>
              <a:spLocks noChangeShapeType="1"/>
            </p:cNvSpPr>
            <p:nvPr/>
          </p:nvSpPr>
          <p:spPr bwMode="auto">
            <a:xfrm flipH="1" flipV="1">
              <a:off x="33762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3" name="Line 9"/>
            <p:cNvSpPr>
              <a:spLocks noChangeShapeType="1"/>
            </p:cNvSpPr>
            <p:nvPr/>
          </p:nvSpPr>
          <p:spPr bwMode="auto">
            <a:xfrm flipH="1" flipV="1">
              <a:off x="36048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4" name="Line 9"/>
            <p:cNvSpPr>
              <a:spLocks noChangeShapeType="1"/>
            </p:cNvSpPr>
            <p:nvPr/>
          </p:nvSpPr>
          <p:spPr bwMode="auto">
            <a:xfrm flipH="1" flipV="1">
              <a:off x="38334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5" name="Line 9"/>
            <p:cNvSpPr>
              <a:spLocks noChangeShapeType="1"/>
            </p:cNvSpPr>
            <p:nvPr/>
          </p:nvSpPr>
          <p:spPr bwMode="auto">
            <a:xfrm flipH="1" flipV="1">
              <a:off x="26904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sp>
          <p:nvSpPr>
            <p:cNvPr id="216" name="Line 9"/>
            <p:cNvSpPr>
              <a:spLocks noChangeShapeType="1"/>
            </p:cNvSpPr>
            <p:nvPr/>
          </p:nvSpPr>
          <p:spPr bwMode="auto">
            <a:xfrm flipH="1" flipV="1">
              <a:off x="4062053" y="2534139"/>
              <a:ext cx="0" cy="304800"/>
            </a:xfrm>
            <a:prstGeom prst="line">
              <a:avLst/>
            </a:prstGeom>
            <a:noFill/>
            <a:ln w="127080">
              <a:solidFill>
                <a:srgbClr val="FFC000"/>
              </a:solidFill>
              <a:miter lim="800000"/>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7" name="Rounded Rectangle 216"/>
          <p:cNvSpPr/>
          <p:nvPr/>
        </p:nvSpPr>
        <p:spPr bwMode="auto">
          <a:xfrm>
            <a:off x="3257195" y="3796720"/>
            <a:ext cx="711200" cy="293687"/>
          </a:xfrm>
          <a:prstGeom prst="roundRect">
            <a:avLst/>
          </a:prstGeom>
          <a:solidFill>
            <a:srgbClr val="800080"/>
          </a:solidFill>
          <a:ln>
            <a:noFill/>
          </a:ln>
          <a:effectLst>
            <a:outerShdw blurRad="50800" dist="38100" dir="2700000" algn="tl" rotWithShape="0">
              <a:prstClr val="black">
                <a:alpha val="40000"/>
              </a:prstClr>
            </a:outerShdw>
          </a:effectLst>
          <a:extLst/>
        </p:spPr>
        <p:txBody>
          <a:bodyPr lIns="0" tIns="0" rIns="0" bIns="0" anchor="ctr"/>
          <a:lstStyle/>
          <a:p>
            <a:pPr algn="ctr">
              <a:defRPr/>
            </a:pPr>
            <a:r>
              <a:rPr lang="en-US" sz="1100" b="1" dirty="0">
                <a:solidFill>
                  <a:schemeClr val="bg1"/>
                </a:solidFill>
              </a:rPr>
              <a:t>POSIX</a:t>
            </a:r>
          </a:p>
        </p:txBody>
      </p:sp>
      <p:sp>
        <p:nvSpPr>
          <p:cNvPr id="221" name="Rounded Rectangle 220"/>
          <p:cNvSpPr/>
          <p:nvPr/>
        </p:nvSpPr>
        <p:spPr bwMode="auto">
          <a:xfrm>
            <a:off x="4028720" y="3793544"/>
            <a:ext cx="585788" cy="288925"/>
          </a:xfrm>
          <a:prstGeom prst="roundRect">
            <a:avLst/>
          </a:prstGeom>
          <a:solidFill>
            <a:srgbClr val="800080"/>
          </a:solidFill>
          <a:ln>
            <a:noFill/>
          </a:ln>
          <a:effectLst>
            <a:outerShdw blurRad="50800" dist="38100" dir="2700000" algn="tl" rotWithShape="0">
              <a:prstClr val="black">
                <a:alpha val="40000"/>
              </a:prstClr>
            </a:outerShdw>
          </a:effectLst>
          <a:extLst/>
        </p:spPr>
        <p:txBody>
          <a:bodyPr lIns="0" tIns="0" rIns="0" bIns="0" anchor="ctr"/>
          <a:lstStyle/>
          <a:p>
            <a:pPr algn="ctr">
              <a:defRPr/>
            </a:pPr>
            <a:r>
              <a:rPr lang="en-US" sz="1100" b="1" dirty="0">
                <a:solidFill>
                  <a:schemeClr val="bg1"/>
                </a:solidFill>
              </a:rPr>
              <a:t>HDFS</a:t>
            </a:r>
          </a:p>
        </p:txBody>
      </p:sp>
      <p:sp>
        <p:nvSpPr>
          <p:cNvPr id="227" name="TextBox 226"/>
          <p:cNvSpPr txBox="1"/>
          <p:nvPr/>
        </p:nvSpPr>
        <p:spPr>
          <a:xfrm>
            <a:off x="1926771" y="4512295"/>
            <a:ext cx="5486401" cy="307777"/>
          </a:xfrm>
          <a:prstGeom prst="rect">
            <a:avLst/>
          </a:prstGeom>
          <a:solidFill>
            <a:srgbClr val="903FD2"/>
          </a:solidFill>
        </p:spPr>
        <p:txBody>
          <a:bodyPr wrap="square" rtlCol="0">
            <a:spAutoFit/>
          </a:bodyPr>
          <a:lstStyle/>
          <a:p>
            <a:pPr algn="ctr"/>
            <a:r>
              <a:rPr lang="en-US" sz="1400" dirty="0">
                <a:solidFill>
                  <a:schemeClr val="bg1"/>
                </a:solidFill>
              </a:rPr>
              <a:t>A </a:t>
            </a:r>
            <a:r>
              <a:rPr lang="en-US" sz="1400" dirty="0">
                <a:solidFill>
                  <a:schemeClr val="bg1"/>
                </a:solidFill>
              </a:rPr>
              <a:t>unified storage experience across runtimes</a:t>
            </a:r>
          </a:p>
        </p:txBody>
      </p:sp>
    </p:spTree>
    <p:extLst>
      <p:ext uri="{BB962C8B-B14F-4D97-AF65-F5344CB8AC3E}">
        <p14:creationId xmlns:p14="http://schemas.microsoft.com/office/powerpoint/2010/main" val="236938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dissolve">
                                      <p:cBhvr>
                                        <p:cTn id="7" dur="500"/>
                                        <p:tgtEl>
                                          <p:spTgt spid="20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Effect transition="in" filter="dissolve">
                                      <p:cBhvr>
                                        <p:cTn id="11" dur="500"/>
                                        <p:tgtEl>
                                          <p:spTgt spid="20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1"/>
                                        </p:tgtEl>
                                        <p:attrNameLst>
                                          <p:attrName>style.visibility</p:attrName>
                                        </p:attrNameLst>
                                      </p:cBhvr>
                                      <p:to>
                                        <p:strVal val="visible"/>
                                      </p:to>
                                    </p:set>
                                    <p:animEffect transition="in" filter="dissolve">
                                      <p:cBhvr>
                                        <p:cTn id="15" dur="500"/>
                                        <p:tgtEl>
                                          <p:spTgt spid="22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7"/>
                                        </p:tgtEl>
                                        <p:attrNameLst>
                                          <p:attrName>style.visibility</p:attrName>
                                        </p:attrNameLst>
                                      </p:cBhvr>
                                      <p:to>
                                        <p:strVal val="visible"/>
                                      </p:to>
                                    </p:set>
                                    <p:animEffect transition="in" filter="dissolve">
                                      <p:cBhvr>
                                        <p:cTn id="19"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7" grpId="0" animBg="1"/>
      <p:bldP spid="2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68" y="619964"/>
            <a:ext cx="6114946" cy="300656"/>
          </a:xfrm>
        </p:spPr>
        <p:txBody>
          <a:bodyPr/>
          <a:lstStyle/>
          <a:p>
            <a:r>
              <a:rPr lang="en-US" i="1" dirty="0" smtClean="0"/>
              <a:t>Ubiquity</a:t>
            </a:r>
            <a:r>
              <a:rPr lang="en-US" dirty="0" smtClean="0"/>
              <a:t> Container Volume Service Architecture</a:t>
            </a:r>
            <a:br>
              <a:rPr lang="en-US" dirty="0" smtClean="0"/>
            </a:br>
            <a:r>
              <a:rPr lang="en-US" sz="1500" dirty="0"/>
              <a:t>Storage Provisioning</a:t>
            </a:r>
            <a:endParaRPr lang="en-US" dirty="0"/>
          </a:p>
        </p:txBody>
      </p:sp>
      <p:sp>
        <p:nvSpPr>
          <p:cNvPr id="73" name="TextBox 72"/>
          <p:cNvSpPr txBox="1"/>
          <p:nvPr/>
        </p:nvSpPr>
        <p:spPr>
          <a:xfrm flipH="1">
            <a:off x="511117" y="1208115"/>
            <a:ext cx="1359673" cy="276999"/>
          </a:xfrm>
          <a:prstGeom prst="rect">
            <a:avLst/>
          </a:prstGeom>
          <a:noFill/>
        </p:spPr>
        <p:txBody>
          <a:bodyPr wrap="square" rtlCol="0">
            <a:spAutoFit/>
          </a:bodyPr>
          <a:lstStyle/>
          <a:p>
            <a:pPr defTabSz="457200"/>
            <a:r>
              <a:rPr lang="en-US" sz="1200">
                <a:solidFill>
                  <a:srgbClr val="000000"/>
                </a:solidFill>
                <a:cs typeface="Arial"/>
              </a:rPr>
              <a:t>Docker/Swarm</a:t>
            </a:r>
            <a:endParaRPr lang="en-US" sz="1200">
              <a:solidFill>
                <a:srgbClr val="000000"/>
              </a:solidFill>
              <a:cs typeface="Arial"/>
            </a:endParaRPr>
          </a:p>
        </p:txBody>
      </p:sp>
      <p:sp>
        <p:nvSpPr>
          <p:cNvPr id="74" name="TextBox 73"/>
          <p:cNvSpPr txBox="1"/>
          <p:nvPr/>
        </p:nvSpPr>
        <p:spPr>
          <a:xfrm flipH="1">
            <a:off x="511116" y="2874704"/>
            <a:ext cx="1359673" cy="276999"/>
          </a:xfrm>
          <a:prstGeom prst="rect">
            <a:avLst/>
          </a:prstGeom>
          <a:noFill/>
        </p:spPr>
        <p:txBody>
          <a:bodyPr wrap="square" rtlCol="0">
            <a:spAutoFit/>
          </a:bodyPr>
          <a:lstStyle/>
          <a:p>
            <a:pPr defTabSz="457200"/>
            <a:r>
              <a:rPr lang="en-US" sz="1200" dirty="0">
                <a:solidFill>
                  <a:srgbClr val="000000"/>
                </a:solidFill>
                <a:cs typeface="Arial"/>
              </a:rPr>
              <a:t>Kubernetes</a:t>
            </a:r>
            <a:endParaRPr lang="en-US" sz="1200" dirty="0">
              <a:solidFill>
                <a:srgbClr val="000000"/>
              </a:solidFill>
              <a:cs typeface="Arial"/>
            </a:endParaRPr>
          </a:p>
        </p:txBody>
      </p:sp>
      <p:sp>
        <p:nvSpPr>
          <p:cNvPr id="77" name="TextBox 76"/>
          <p:cNvSpPr txBox="1"/>
          <p:nvPr/>
        </p:nvSpPr>
        <p:spPr>
          <a:xfrm>
            <a:off x="612692" y="1460208"/>
            <a:ext cx="1271502" cy="384721"/>
          </a:xfrm>
          <a:prstGeom prst="rect">
            <a:avLst/>
          </a:prstGeom>
          <a:solidFill>
            <a:srgbClr val="CCCCFF"/>
          </a:solidFill>
        </p:spPr>
        <p:txBody>
          <a:bodyPr wrap="none" rtlCol="0">
            <a:spAutoFit/>
          </a:bodyPr>
          <a:lstStyle/>
          <a:p>
            <a:pPr defTabSz="457200" fontAlgn="auto">
              <a:spcBef>
                <a:spcPts val="0"/>
              </a:spcBef>
              <a:spcAft>
                <a:spcPts val="0"/>
              </a:spcAft>
              <a:defRPr/>
            </a:pPr>
            <a:r>
              <a:rPr lang="en-US" sz="1100" kern="0" dirty="0">
                <a:solidFill>
                  <a:srgbClr val="000000"/>
                </a:solidFill>
                <a:cs typeface="Arial"/>
              </a:rPr>
              <a:t>Docker CLI</a:t>
            </a:r>
          </a:p>
          <a:p>
            <a:pPr defTabSz="457200" fontAlgn="auto">
              <a:spcBef>
                <a:spcPts val="0"/>
              </a:spcBef>
              <a:spcAft>
                <a:spcPts val="0"/>
              </a:spcAft>
              <a:defRPr/>
            </a:pPr>
            <a:r>
              <a:rPr lang="en-US" sz="800" kern="0" dirty="0">
                <a:solidFill>
                  <a:srgbClr val="000000"/>
                </a:solidFill>
                <a:cs typeface="Arial"/>
              </a:rPr>
              <a:t>(create/remove volume)</a:t>
            </a:r>
            <a:endParaRPr lang="en-US" sz="1100" kern="0" dirty="0">
              <a:solidFill>
                <a:srgbClr val="000000"/>
              </a:solidFill>
              <a:cs typeface="Arial"/>
            </a:endParaRPr>
          </a:p>
        </p:txBody>
      </p:sp>
      <p:sp>
        <p:nvSpPr>
          <p:cNvPr id="78" name="TextBox 77"/>
          <p:cNvSpPr txBox="1"/>
          <p:nvPr/>
        </p:nvSpPr>
        <p:spPr>
          <a:xfrm>
            <a:off x="892030" y="2067618"/>
            <a:ext cx="718915" cy="430887"/>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a:solidFill>
                  <a:srgbClr val="000000"/>
                </a:solidFill>
                <a:cs typeface="Arial"/>
              </a:rPr>
              <a:t>Ubiquity Plugin</a:t>
            </a:r>
            <a:endParaRPr lang="en-US" sz="1100" kern="0" dirty="0">
              <a:solidFill>
                <a:srgbClr val="000000"/>
              </a:solidFill>
              <a:cs typeface="Arial"/>
            </a:endParaRPr>
          </a:p>
        </p:txBody>
      </p:sp>
      <p:sp>
        <p:nvSpPr>
          <p:cNvPr id="80" name="TextBox 79"/>
          <p:cNvSpPr txBox="1"/>
          <p:nvPr/>
        </p:nvSpPr>
        <p:spPr>
          <a:xfrm>
            <a:off x="732197" y="3189784"/>
            <a:ext cx="1340302" cy="430887"/>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dirty="0">
                <a:solidFill>
                  <a:srgbClr val="000000"/>
                </a:solidFill>
                <a:cs typeface="Arial"/>
              </a:rPr>
              <a:t>K8s Dynamic Provisioning CLI</a:t>
            </a:r>
          </a:p>
        </p:txBody>
      </p:sp>
      <p:sp>
        <p:nvSpPr>
          <p:cNvPr id="82" name="Rectangle 81"/>
          <p:cNvSpPr/>
          <p:nvPr/>
        </p:nvSpPr>
        <p:spPr bwMode="auto">
          <a:xfrm>
            <a:off x="511115" y="1718222"/>
            <a:ext cx="1799394" cy="338554"/>
          </a:xfrm>
          <a:prstGeom prst="rect">
            <a:avLst/>
          </a:prstGeom>
          <a:no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a:solidFill>
                <a:srgbClr val="000000"/>
              </a:solidFill>
              <a:cs typeface="Arial" charset="0"/>
            </a:endParaRPr>
          </a:p>
        </p:txBody>
      </p:sp>
      <p:sp>
        <p:nvSpPr>
          <p:cNvPr id="83" name="Rectangle 82"/>
          <p:cNvSpPr/>
          <p:nvPr/>
        </p:nvSpPr>
        <p:spPr bwMode="auto">
          <a:xfrm>
            <a:off x="511115" y="3371941"/>
            <a:ext cx="1782466" cy="338554"/>
          </a:xfrm>
          <a:prstGeom prst="rect">
            <a:avLst/>
          </a:prstGeom>
          <a:no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a:solidFill>
                <a:srgbClr val="000000"/>
              </a:solidFill>
              <a:cs typeface="Arial" charset="0"/>
            </a:endParaRPr>
          </a:p>
        </p:txBody>
      </p:sp>
      <p:cxnSp>
        <p:nvCxnSpPr>
          <p:cNvPr id="85" name="Straight Arrow Connector 84"/>
          <p:cNvCxnSpPr>
            <a:stCxn id="78" idx="3"/>
          </p:cNvCxnSpPr>
          <p:nvPr/>
        </p:nvCxnSpPr>
        <p:spPr bwMode="auto">
          <a:xfrm flipV="1">
            <a:off x="1610945" y="1860671"/>
            <a:ext cx="3319249" cy="422390"/>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6" name="Straight Arrow Connector 85"/>
          <p:cNvCxnSpPr>
            <a:stCxn id="37" idx="1"/>
            <a:endCxn id="6" idx="4"/>
          </p:cNvCxnSpPr>
          <p:nvPr/>
        </p:nvCxnSpPr>
        <p:spPr bwMode="auto">
          <a:xfrm flipH="1">
            <a:off x="1661639" y="2085779"/>
            <a:ext cx="3227680" cy="1887872"/>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9" name="Straight Arrow Connector 88"/>
          <p:cNvCxnSpPr/>
          <p:nvPr/>
        </p:nvCxnSpPr>
        <p:spPr bwMode="auto">
          <a:xfrm>
            <a:off x="1248443" y="1844929"/>
            <a:ext cx="3044" cy="222689"/>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1" name="TextBox 90"/>
          <p:cNvSpPr txBox="1"/>
          <p:nvPr/>
        </p:nvSpPr>
        <p:spPr>
          <a:xfrm>
            <a:off x="5538540" y="4273144"/>
            <a:ext cx="2469163" cy="769441"/>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dirty="0">
                <a:solidFill>
                  <a:srgbClr val="000000"/>
                </a:solidFill>
                <a:cs typeface="Arial"/>
              </a:rPr>
              <a:t>Ubiquity storage service can be deployed in a variety of ways as required by storage system and container framework</a:t>
            </a:r>
          </a:p>
        </p:txBody>
      </p:sp>
      <p:sp>
        <p:nvSpPr>
          <p:cNvPr id="6" name="Can 5"/>
          <p:cNvSpPr/>
          <p:nvPr/>
        </p:nvSpPr>
        <p:spPr>
          <a:xfrm>
            <a:off x="1161189" y="3841313"/>
            <a:ext cx="500451" cy="264676"/>
          </a:xfrm>
          <a:prstGeom prst="can">
            <a:avLst/>
          </a:prstGeom>
          <a:solidFill>
            <a:srgbClr val="7889F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PVs</a:t>
            </a:r>
            <a:endParaRPr lang="en-US" dirty="0">
              <a:solidFill>
                <a:schemeClr val="bg1"/>
              </a:solidFill>
            </a:endParaRPr>
          </a:p>
        </p:txBody>
      </p:sp>
      <p:sp>
        <p:nvSpPr>
          <p:cNvPr id="34" name="Rectangle 33"/>
          <p:cNvSpPr/>
          <p:nvPr/>
        </p:nvSpPr>
        <p:spPr bwMode="auto">
          <a:xfrm>
            <a:off x="4897268" y="2763779"/>
            <a:ext cx="3637133" cy="338554"/>
          </a:xfrm>
          <a:prstGeom prst="rect">
            <a:avLst/>
          </a:prstGeom>
          <a:solidFill>
            <a:srgbClr val="7889FB">
              <a:alpha val="14999"/>
            </a:srgbClr>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dirty="0">
              <a:solidFill>
                <a:srgbClr val="000000"/>
              </a:solidFill>
              <a:cs typeface="Arial" charset="0"/>
            </a:endParaRPr>
          </a:p>
        </p:txBody>
      </p:sp>
      <p:graphicFrame>
        <p:nvGraphicFramePr>
          <p:cNvPr id="35" name="Content Placeholder 14"/>
          <p:cNvGraphicFramePr>
            <a:graphicFrameLocks/>
          </p:cNvGraphicFramePr>
          <p:nvPr>
            <p:extLst/>
          </p:nvPr>
        </p:nvGraphicFramePr>
        <p:xfrm>
          <a:off x="6048821" y="2264256"/>
          <a:ext cx="2244973" cy="151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TextBox 35"/>
          <p:cNvSpPr txBox="1"/>
          <p:nvPr/>
        </p:nvSpPr>
        <p:spPr>
          <a:xfrm>
            <a:off x="7304808" y="1653976"/>
            <a:ext cx="1389489" cy="830997"/>
          </a:xfrm>
          <a:prstGeom prst="rect">
            <a:avLst/>
          </a:prstGeom>
          <a:noFill/>
        </p:spPr>
        <p:txBody>
          <a:bodyPr wrap="square" rtlCol="0">
            <a:spAutoFit/>
          </a:bodyPr>
          <a:lstStyle/>
          <a:p>
            <a:pPr algn="ctr" defTabSz="457200"/>
            <a:r>
              <a:rPr lang="en-US" sz="1600" i="1" dirty="0">
                <a:solidFill>
                  <a:srgbClr val="000000"/>
                </a:solidFill>
                <a:cs typeface="Arial"/>
              </a:rPr>
              <a:t>Ubiquity Storage Service</a:t>
            </a:r>
            <a:endParaRPr lang="en-US" sz="1600" i="1" dirty="0">
              <a:solidFill>
                <a:srgbClr val="000000"/>
              </a:solidFill>
              <a:cs typeface="Arial"/>
            </a:endParaRPr>
          </a:p>
        </p:txBody>
      </p:sp>
      <p:sp>
        <p:nvSpPr>
          <p:cNvPr id="37" name="TextBox 36"/>
          <p:cNvSpPr txBox="1"/>
          <p:nvPr/>
        </p:nvSpPr>
        <p:spPr>
          <a:xfrm>
            <a:off x="4889319" y="1662586"/>
            <a:ext cx="1063056" cy="846386"/>
          </a:xfrm>
          <a:prstGeom prst="rect">
            <a:avLst/>
          </a:prstGeom>
          <a:solidFill>
            <a:srgbClr val="7889FB">
              <a:alpha val="14902"/>
            </a:srgbClr>
          </a:solidFill>
          <a:ln>
            <a:solidFill>
              <a:schemeClr val="bg1"/>
            </a:solidFill>
          </a:ln>
        </p:spPr>
        <p:txBody>
          <a:bodyPr wrap="square" rtlCol="0">
            <a:spAutoFit/>
          </a:bodyPr>
          <a:lstStyle/>
          <a:p>
            <a:pPr algn="ctr" defTabSz="457200"/>
            <a:r>
              <a:rPr lang="en-US" sz="1100" i="1" dirty="0">
                <a:solidFill>
                  <a:srgbClr val="000000"/>
                </a:solidFill>
                <a:cs typeface="Arial"/>
              </a:rPr>
              <a:t>Provisioning APIs</a:t>
            </a:r>
          </a:p>
          <a:p>
            <a:pPr marL="171450" indent="-171450" defTabSz="457200">
              <a:buFont typeface="Arial" charset="0"/>
              <a:buChar char="•"/>
            </a:pPr>
            <a:r>
              <a:rPr lang="en-US" sz="900" dirty="0">
                <a:solidFill>
                  <a:srgbClr val="000000"/>
                </a:solidFill>
                <a:cs typeface="Arial"/>
              </a:rPr>
              <a:t>Create</a:t>
            </a:r>
          </a:p>
          <a:p>
            <a:pPr marL="171450" indent="-171450" defTabSz="457200">
              <a:buFont typeface="Arial" charset="0"/>
              <a:buChar char="•"/>
            </a:pPr>
            <a:r>
              <a:rPr lang="en-US" sz="900" dirty="0">
                <a:solidFill>
                  <a:srgbClr val="000000"/>
                </a:solidFill>
                <a:cs typeface="Arial"/>
              </a:rPr>
              <a:t>Delete</a:t>
            </a:r>
          </a:p>
          <a:p>
            <a:pPr marL="171450" indent="-171450" defTabSz="457200">
              <a:buFont typeface="Arial" charset="0"/>
              <a:buChar char="•"/>
            </a:pPr>
            <a:r>
              <a:rPr lang="en-US" sz="900" dirty="0">
                <a:solidFill>
                  <a:srgbClr val="000000"/>
                </a:solidFill>
                <a:cs typeface="Arial"/>
              </a:rPr>
              <a:t>List</a:t>
            </a:r>
          </a:p>
        </p:txBody>
      </p:sp>
      <p:sp>
        <p:nvSpPr>
          <p:cNvPr id="38" name="TextBox 37"/>
          <p:cNvSpPr txBox="1"/>
          <p:nvPr/>
        </p:nvSpPr>
        <p:spPr>
          <a:xfrm>
            <a:off x="4918705" y="2508972"/>
            <a:ext cx="1033670" cy="846386"/>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Access Mgmt APIs</a:t>
            </a:r>
          </a:p>
          <a:p>
            <a:pPr marL="171450" indent="-171450" defTabSz="457200">
              <a:buFont typeface="Arial" charset="0"/>
              <a:buChar char="•"/>
            </a:pPr>
            <a:r>
              <a:rPr lang="en-US" sz="900" dirty="0">
                <a:solidFill>
                  <a:srgbClr val="000000"/>
                </a:solidFill>
                <a:cs typeface="Arial"/>
              </a:rPr>
              <a:t>Attach</a:t>
            </a:r>
          </a:p>
          <a:p>
            <a:pPr marL="171450" indent="-171450" defTabSz="457200">
              <a:buFont typeface="Arial" charset="0"/>
              <a:buChar char="•"/>
            </a:pPr>
            <a:r>
              <a:rPr lang="en-US" sz="900" dirty="0">
                <a:solidFill>
                  <a:srgbClr val="000000"/>
                </a:solidFill>
                <a:cs typeface="Arial"/>
              </a:rPr>
              <a:t>Detach</a:t>
            </a:r>
          </a:p>
          <a:p>
            <a:pPr marL="171450" indent="-171450" defTabSz="457200">
              <a:buFont typeface="Arial" charset="0"/>
              <a:buChar char="•"/>
            </a:pPr>
            <a:r>
              <a:rPr lang="en-US" sz="900" dirty="0">
                <a:solidFill>
                  <a:srgbClr val="000000"/>
                </a:solidFill>
                <a:cs typeface="Arial"/>
              </a:rPr>
              <a:t>List</a:t>
            </a:r>
            <a:endParaRPr lang="en-US" sz="900" dirty="0">
              <a:solidFill>
                <a:srgbClr val="000000"/>
              </a:solidFill>
              <a:cs typeface="Arial"/>
            </a:endParaRPr>
          </a:p>
        </p:txBody>
      </p:sp>
      <p:sp>
        <p:nvSpPr>
          <p:cNvPr id="39" name="TextBox 38"/>
          <p:cNvSpPr txBox="1"/>
          <p:nvPr/>
        </p:nvSpPr>
        <p:spPr>
          <a:xfrm>
            <a:off x="6482514" y="2724755"/>
            <a:ext cx="1377584" cy="461665"/>
          </a:xfrm>
          <a:prstGeom prst="rect">
            <a:avLst/>
          </a:prstGeom>
          <a:noFill/>
        </p:spPr>
        <p:txBody>
          <a:bodyPr wrap="square" rtlCol="0">
            <a:spAutoFit/>
          </a:bodyPr>
          <a:lstStyle/>
          <a:p>
            <a:pPr algn="ctr" defTabSz="457200"/>
            <a:r>
              <a:rPr lang="en-US" sz="1200" i="1">
                <a:solidFill>
                  <a:srgbClr val="000000"/>
                </a:solidFill>
                <a:cs typeface="Arial"/>
              </a:rPr>
              <a:t>Storage Orchestrator</a:t>
            </a:r>
            <a:endParaRPr lang="en-US" sz="1200" i="1" dirty="0">
              <a:solidFill>
                <a:srgbClr val="000000"/>
              </a:solidFill>
              <a:cs typeface="Arial"/>
            </a:endParaRPr>
          </a:p>
        </p:txBody>
      </p:sp>
      <p:sp>
        <p:nvSpPr>
          <p:cNvPr id="40" name="TextBox 39"/>
          <p:cNvSpPr txBox="1"/>
          <p:nvPr/>
        </p:nvSpPr>
        <p:spPr>
          <a:xfrm>
            <a:off x="5204358" y="1264152"/>
            <a:ext cx="4121769" cy="369332"/>
          </a:xfrm>
          <a:prstGeom prst="rect">
            <a:avLst/>
          </a:prstGeom>
          <a:noFill/>
        </p:spPr>
        <p:txBody>
          <a:bodyPr wrap="none" rtlCol="0">
            <a:spAutoFit/>
          </a:bodyPr>
          <a:lstStyle/>
          <a:p>
            <a:r>
              <a:rPr lang="en-US" dirty="0" smtClean="0">
                <a:solidFill>
                  <a:schemeClr val="bg1"/>
                </a:solidFill>
              </a:rPr>
              <a:t>Docker, Kubernetes, and Custom APIs</a:t>
            </a:r>
            <a:endParaRPr lang="en-US" dirty="0">
              <a:solidFill>
                <a:schemeClr val="bg1"/>
              </a:solidFill>
            </a:endParaRPr>
          </a:p>
        </p:txBody>
      </p:sp>
      <p:sp>
        <p:nvSpPr>
          <p:cNvPr id="41" name="TextBox 40"/>
          <p:cNvSpPr txBox="1"/>
          <p:nvPr/>
        </p:nvSpPr>
        <p:spPr>
          <a:xfrm>
            <a:off x="4918705" y="3350979"/>
            <a:ext cx="1033671" cy="815608"/>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Custom APIs</a:t>
            </a:r>
          </a:p>
          <a:p>
            <a:pPr marL="171450" indent="-171450" defTabSz="457200">
              <a:buFont typeface="Arial" charset="0"/>
              <a:buChar char="•"/>
            </a:pPr>
            <a:r>
              <a:rPr lang="en-US" sz="900" dirty="0">
                <a:solidFill>
                  <a:srgbClr val="000000"/>
                </a:solidFill>
                <a:cs typeface="Arial"/>
              </a:rPr>
              <a:t>ACLs</a:t>
            </a:r>
          </a:p>
          <a:p>
            <a:pPr marL="171450" indent="-171450" defTabSz="457200">
              <a:buFont typeface="Arial" charset="0"/>
              <a:buChar char="•"/>
            </a:pPr>
            <a:r>
              <a:rPr lang="en-US" sz="900" dirty="0" err="1">
                <a:solidFill>
                  <a:srgbClr val="000000"/>
                </a:solidFill>
                <a:cs typeface="Arial"/>
              </a:rPr>
              <a:t>QoS</a:t>
            </a:r>
            <a:endParaRPr lang="en-US" sz="900" dirty="0">
              <a:solidFill>
                <a:srgbClr val="000000"/>
              </a:solidFill>
              <a:cs typeface="Arial"/>
            </a:endParaRPr>
          </a:p>
          <a:p>
            <a:pPr marL="171450" indent="-171450" defTabSz="457200">
              <a:buFont typeface="Arial" charset="0"/>
              <a:buChar char="•"/>
            </a:pPr>
            <a:r>
              <a:rPr lang="en-US" sz="900" dirty="0">
                <a:solidFill>
                  <a:srgbClr val="000000"/>
                </a:solidFill>
                <a:cs typeface="Arial"/>
              </a:rPr>
              <a:t>Snapshot</a:t>
            </a:r>
          </a:p>
          <a:p>
            <a:pPr marL="171450" indent="-171450" defTabSz="457200">
              <a:buFont typeface="Arial" charset="0"/>
              <a:buChar char="•"/>
            </a:pPr>
            <a:endParaRPr lang="en-US" sz="900" dirty="0">
              <a:solidFill>
                <a:srgbClr val="000000"/>
              </a:solidFill>
              <a:cs typeface="Arial"/>
            </a:endParaRPr>
          </a:p>
        </p:txBody>
      </p:sp>
      <p:cxnSp>
        <p:nvCxnSpPr>
          <p:cNvPr id="45" name="Straight Arrow Connector 44"/>
          <p:cNvCxnSpPr>
            <a:stCxn id="80" idx="2"/>
            <a:endCxn id="6" idx="0"/>
          </p:cNvCxnSpPr>
          <p:nvPr/>
        </p:nvCxnSpPr>
        <p:spPr bwMode="auto">
          <a:xfrm>
            <a:off x="1402348" y="3620670"/>
            <a:ext cx="9066" cy="286812"/>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49" name="TextBox 48"/>
          <p:cNvSpPr txBox="1"/>
          <p:nvPr/>
        </p:nvSpPr>
        <p:spPr>
          <a:xfrm>
            <a:off x="560581" y="4263768"/>
            <a:ext cx="1700462" cy="600164"/>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dirty="0">
                <a:solidFill>
                  <a:srgbClr val="000000"/>
                </a:solidFill>
                <a:cs typeface="Arial"/>
              </a:rPr>
              <a:t>Ubiquity checks for new persistency volume </a:t>
            </a:r>
            <a:r>
              <a:rPr lang="en-US" sz="1100" kern="0">
                <a:solidFill>
                  <a:srgbClr val="000000"/>
                </a:solidFill>
                <a:cs typeface="Arial"/>
              </a:rPr>
              <a:t>claims in K8s every 30s</a:t>
            </a:r>
            <a:endParaRPr lang="en-US" sz="1100" kern="0" dirty="0">
              <a:solidFill>
                <a:srgbClr val="000000"/>
              </a:solidFill>
              <a:cs typeface="Arial"/>
            </a:endParaRPr>
          </a:p>
        </p:txBody>
      </p:sp>
    </p:spTree>
    <p:extLst>
      <p:ext uri="{BB962C8B-B14F-4D97-AF65-F5344CB8AC3E}">
        <p14:creationId xmlns:p14="http://schemas.microsoft.com/office/powerpoint/2010/main" val="2610981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400814" y="114406"/>
            <a:ext cx="6332840" cy="6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7563" tIns="111073" rIns="67563" bIns="35133"/>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gn="ctr" eaLnBrk="1" hangingPunct="1">
              <a:lnSpc>
                <a:spcPct val="84000"/>
              </a:lnSpc>
              <a:buSzPct val="100000"/>
            </a:pPr>
            <a:r>
              <a:rPr lang="en-US" altLang="en-US" sz="2400" b="1" dirty="0">
                <a:solidFill>
                  <a:srgbClr val="191919"/>
                </a:solidFill>
              </a:rPr>
              <a:t>Why </a:t>
            </a:r>
            <a:r>
              <a:rPr lang="en-US" altLang="en-US" sz="2400" b="1" dirty="0" smtClean="0">
                <a:solidFill>
                  <a:srgbClr val="191919"/>
                </a:solidFill>
              </a:rPr>
              <a:t>Cloud?</a:t>
            </a:r>
            <a:endParaRPr lang="en-US" altLang="en-US" sz="2400" b="1" dirty="0">
              <a:solidFill>
                <a:srgbClr val="191919"/>
              </a:solidFill>
            </a:endParaRPr>
          </a:p>
        </p:txBody>
      </p:sp>
      <p:sp>
        <p:nvSpPr>
          <p:cNvPr id="4" name="Text Box 3"/>
          <p:cNvSpPr txBox="1">
            <a:spLocks noChangeArrowheads="1"/>
          </p:cNvSpPr>
          <p:nvPr/>
        </p:nvSpPr>
        <p:spPr bwMode="auto">
          <a:xfrm>
            <a:off x="650789" y="593124"/>
            <a:ext cx="8073081" cy="4298904"/>
          </a:xfrm>
          <a:prstGeom prst="rect">
            <a:avLst/>
          </a:prstGeom>
          <a:noFill/>
          <a:ln>
            <a:noFill/>
          </a:ln>
          <a:effectLst/>
          <a:extLst/>
        </p:spPr>
        <p:txBody>
          <a:bodyPr wrap="square" lIns="67563" tIns="35133" rIns="67563" bIns="35133">
            <a:spAutoFit/>
          </a:bodyPr>
          <a:lstStyle>
            <a:lvl1pPr>
              <a:lnSpc>
                <a:spcPct val="93000"/>
              </a:lnSpc>
              <a:spcBef>
                <a:spcPts val="9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panose="020B0604020202020204" pitchFamily="34" charset="0"/>
                <a:ea typeface="MS PGothic" panose="020B0600070205080204" pitchFamily="34" charset="-128"/>
              </a:defRPr>
            </a:lvl9pPr>
          </a:lstStyle>
          <a:p>
            <a:pPr>
              <a:defRPr/>
            </a:pPr>
            <a:r>
              <a:rPr lang="en-US" sz="1600" dirty="0" smtClean="0">
                <a:solidFill>
                  <a:srgbClr val="000000">
                    <a:lumMod val="75000"/>
                    <a:lumOff val="25000"/>
                  </a:srgbClr>
                </a:solidFill>
                <a:latin typeface="Arial" charset="0"/>
                <a:ea typeface="MS PGothic" charset="-128"/>
              </a:rPr>
              <a:t>Why do we think that it’s important for the Spectrum Scale team to have a presence in the cloud?  </a:t>
            </a:r>
            <a:br>
              <a:rPr lang="en-US" sz="1600" dirty="0" smtClean="0">
                <a:solidFill>
                  <a:srgbClr val="000000">
                    <a:lumMod val="75000"/>
                    <a:lumOff val="25000"/>
                  </a:srgbClr>
                </a:solidFill>
                <a:latin typeface="Arial" charset="0"/>
                <a:ea typeface="MS PGothic" charset="-128"/>
              </a:rPr>
            </a:br>
            <a:r>
              <a:rPr lang="en-US" sz="1600" dirty="0" smtClean="0">
                <a:solidFill>
                  <a:srgbClr val="000000">
                    <a:lumMod val="75000"/>
                    <a:lumOff val="25000"/>
                  </a:srgbClr>
                </a:solidFill>
                <a:latin typeface="Arial" charset="0"/>
                <a:ea typeface="MS PGothic" charset="-128"/>
              </a:rPr>
              <a:t>(Recall this is a discussion and any assertions we make on these charts are intended to be discussion points and solicit feedback.)</a:t>
            </a:r>
            <a:br>
              <a:rPr lang="en-US" sz="1600" dirty="0" smtClean="0">
                <a:solidFill>
                  <a:srgbClr val="000000">
                    <a:lumMod val="75000"/>
                    <a:lumOff val="25000"/>
                  </a:srgbClr>
                </a:solidFill>
                <a:latin typeface="Arial" charset="0"/>
                <a:ea typeface="MS PGothic" charset="-128"/>
              </a:rPr>
            </a:br>
            <a:endParaRPr lang="en-US" sz="1600" dirty="0">
              <a:solidFill>
                <a:srgbClr val="000000">
                  <a:lumMod val="75000"/>
                  <a:lumOff val="25000"/>
                </a:srgbClr>
              </a:solidFill>
              <a:latin typeface="Arial" charset="0"/>
              <a:ea typeface="MS PGothic" charset="-128"/>
            </a:endParaRPr>
          </a:p>
          <a:p>
            <a:pPr marL="214513" indent="-214513">
              <a:buFontTx/>
              <a:buChar char="-"/>
              <a:defRPr/>
            </a:pPr>
            <a:r>
              <a:rPr lang="en-US" sz="1600" dirty="0" smtClean="0">
                <a:solidFill>
                  <a:srgbClr val="000000">
                    <a:lumMod val="75000"/>
                    <a:lumOff val="25000"/>
                  </a:srgbClr>
                </a:solidFill>
                <a:latin typeface="Arial" charset="0"/>
                <a:ea typeface="MS PGothic" charset="-128"/>
              </a:rPr>
              <a:t>Our observations: </a:t>
            </a:r>
            <a:br>
              <a:rPr lang="en-US" sz="1600" dirty="0" smtClean="0">
                <a:solidFill>
                  <a:srgbClr val="000000">
                    <a:lumMod val="75000"/>
                    <a:lumOff val="25000"/>
                  </a:srgbClr>
                </a:solidFill>
                <a:latin typeface="Arial" charset="0"/>
                <a:ea typeface="MS PGothic" charset="-128"/>
              </a:rPr>
            </a:br>
            <a:endParaRPr lang="en-US" sz="1600" dirty="0" smtClean="0">
              <a:solidFill>
                <a:srgbClr val="000000">
                  <a:lumMod val="75000"/>
                  <a:lumOff val="25000"/>
                </a:srgbClr>
              </a:solidFill>
              <a:latin typeface="Arial" charset="0"/>
              <a:ea typeface="MS PGothic" charset="-128"/>
            </a:endParaRPr>
          </a:p>
          <a:p>
            <a:pPr marL="671713" lvl="1" indent="-214513">
              <a:buFontTx/>
              <a:buChar char="-"/>
              <a:defRPr/>
            </a:pPr>
            <a:r>
              <a:rPr lang="en-US" dirty="0" smtClean="0">
                <a:solidFill>
                  <a:srgbClr val="000000">
                    <a:lumMod val="75000"/>
                    <a:lumOff val="25000"/>
                  </a:srgbClr>
                </a:solidFill>
                <a:latin typeface="Arial" charset="0"/>
                <a:ea typeface="MS PGothic" charset="-128"/>
              </a:rPr>
              <a:t>Workloads seems </a:t>
            </a:r>
            <a:r>
              <a:rPr lang="en-US" dirty="0">
                <a:solidFill>
                  <a:srgbClr val="000000">
                    <a:lumMod val="75000"/>
                    <a:lumOff val="25000"/>
                  </a:srgbClr>
                </a:solidFill>
                <a:latin typeface="Arial" charset="0"/>
                <a:ea typeface="MS PGothic" charset="-128"/>
              </a:rPr>
              <a:t>moving to the cloud (private and public). </a:t>
            </a:r>
            <a:r>
              <a:rPr lang="en-US" dirty="0" smtClean="0">
                <a:solidFill>
                  <a:srgbClr val="000000">
                    <a:lumMod val="75000"/>
                    <a:lumOff val="25000"/>
                  </a:srgbClr>
                </a:solidFill>
                <a:latin typeface="Arial" charset="0"/>
                <a:ea typeface="MS PGothic" charset="-128"/>
              </a:rPr>
              <a:t/>
            </a:r>
            <a:br>
              <a:rPr lang="en-US" dirty="0" smtClean="0">
                <a:solidFill>
                  <a:srgbClr val="000000">
                    <a:lumMod val="75000"/>
                    <a:lumOff val="25000"/>
                  </a:srgbClr>
                </a:solidFill>
                <a:latin typeface="Arial" charset="0"/>
                <a:ea typeface="MS PGothic" charset="-128"/>
              </a:rPr>
            </a:br>
            <a:endParaRPr lang="en-US" dirty="0" smtClean="0">
              <a:solidFill>
                <a:srgbClr val="000000">
                  <a:lumMod val="75000"/>
                  <a:lumOff val="25000"/>
                </a:srgbClr>
              </a:solidFill>
              <a:latin typeface="Arial" charset="0"/>
              <a:ea typeface="MS PGothic" charset="-128"/>
            </a:endParaRPr>
          </a:p>
          <a:p>
            <a:pPr marL="671713" lvl="1" indent="-214513">
              <a:buFontTx/>
              <a:buChar char="-"/>
              <a:defRPr/>
            </a:pPr>
            <a:r>
              <a:rPr lang="en-US" dirty="0">
                <a:solidFill>
                  <a:srgbClr val="000000">
                    <a:lumMod val="75000"/>
                    <a:lumOff val="25000"/>
                  </a:srgbClr>
                </a:solidFill>
                <a:latin typeface="Arial" charset="0"/>
                <a:ea typeface="MS PGothic" charset="-128"/>
              </a:rPr>
              <a:t>We want to offer support for Scale in cloud environments that our customers are moving to (this is part of our hybrid strategy</a:t>
            </a:r>
            <a:r>
              <a:rPr lang="en-US" dirty="0" smtClean="0">
                <a:solidFill>
                  <a:srgbClr val="000000">
                    <a:lumMod val="75000"/>
                    <a:lumOff val="25000"/>
                  </a:srgbClr>
                </a:solidFill>
                <a:latin typeface="Arial" charset="0"/>
                <a:ea typeface="MS PGothic" charset="-128"/>
              </a:rPr>
              <a:t>).</a:t>
            </a:r>
            <a:endParaRPr lang="en-US" dirty="0">
              <a:solidFill>
                <a:srgbClr val="000000">
                  <a:lumMod val="75000"/>
                  <a:lumOff val="25000"/>
                </a:srgbClr>
              </a:solidFill>
              <a:latin typeface="Arial" charset="0"/>
              <a:ea typeface="MS PGothic" charset="-128"/>
            </a:endParaRPr>
          </a:p>
          <a:p>
            <a:pPr marL="671713" lvl="1" indent="-214513">
              <a:buFontTx/>
              <a:buChar char="-"/>
              <a:defRPr/>
            </a:pPr>
            <a:endParaRPr lang="en-US" dirty="0" smtClean="0">
              <a:solidFill>
                <a:srgbClr val="000000">
                  <a:lumMod val="75000"/>
                  <a:lumOff val="25000"/>
                </a:srgbClr>
              </a:solidFill>
              <a:latin typeface="Arial" charset="0"/>
              <a:ea typeface="MS PGothic" charset="-128"/>
            </a:endParaRPr>
          </a:p>
          <a:p>
            <a:pPr marL="214513" indent="-214513">
              <a:buFontTx/>
              <a:buChar char="-"/>
              <a:defRPr/>
            </a:pPr>
            <a:r>
              <a:rPr lang="en-US" sz="1600" dirty="0" smtClean="0">
                <a:solidFill>
                  <a:srgbClr val="000000">
                    <a:lumMod val="75000"/>
                    <a:lumOff val="25000"/>
                  </a:srgbClr>
                </a:solidFill>
                <a:latin typeface="Arial" charset="0"/>
                <a:ea typeface="MS PGothic" charset="-128"/>
              </a:rPr>
              <a:t>Question for the room: How many of you are have mandates to move to private and public clouds?</a:t>
            </a:r>
            <a:br>
              <a:rPr lang="en-US" sz="1600" dirty="0" smtClean="0">
                <a:solidFill>
                  <a:srgbClr val="000000">
                    <a:lumMod val="75000"/>
                    <a:lumOff val="25000"/>
                  </a:srgbClr>
                </a:solidFill>
                <a:latin typeface="Arial" charset="0"/>
                <a:ea typeface="MS PGothic" charset="-128"/>
              </a:rPr>
            </a:br>
            <a:r>
              <a:rPr lang="en-US" sz="1600" dirty="0" smtClean="0">
                <a:solidFill>
                  <a:srgbClr val="000000">
                    <a:lumMod val="75000"/>
                    <a:lumOff val="25000"/>
                  </a:srgbClr>
                </a:solidFill>
                <a:latin typeface="Arial" charset="0"/>
                <a:ea typeface="MS PGothic" charset="-128"/>
              </a:rPr>
              <a:t>How are you engaging in this area?  What, if any, private and public clouds are you working with?</a:t>
            </a:r>
            <a:r>
              <a:rPr lang="en-US" sz="1201" dirty="0" smtClean="0">
                <a:solidFill>
                  <a:srgbClr val="000000">
                    <a:lumMod val="75000"/>
                    <a:lumOff val="25000"/>
                  </a:srgbClr>
                </a:solidFill>
                <a:latin typeface="Arial" charset="0"/>
                <a:ea typeface="MS PGothic" charset="-128"/>
              </a:rPr>
              <a:t/>
            </a:r>
            <a:br>
              <a:rPr lang="en-US" sz="1201" dirty="0" smtClean="0">
                <a:solidFill>
                  <a:srgbClr val="000000">
                    <a:lumMod val="75000"/>
                    <a:lumOff val="25000"/>
                  </a:srgbClr>
                </a:solidFill>
                <a:latin typeface="Arial" charset="0"/>
                <a:ea typeface="MS PGothic" charset="-128"/>
              </a:rPr>
            </a:br>
            <a:endParaRPr lang="en-US" sz="1201" dirty="0" smtClean="0">
              <a:solidFill>
                <a:srgbClr val="000000">
                  <a:lumMod val="75000"/>
                  <a:lumOff val="25000"/>
                </a:srgbClr>
              </a:solidFill>
              <a:latin typeface="Arial" charset="0"/>
              <a:ea typeface="MS PGothic" charset="-128"/>
            </a:endParaRPr>
          </a:p>
          <a:p>
            <a:pPr>
              <a:lnSpc>
                <a:spcPct val="100000"/>
              </a:lnSpc>
              <a:spcBef>
                <a:spcPct val="0"/>
              </a:spcBef>
              <a:defRPr/>
            </a:pPr>
            <a:endParaRPr lang="en-US" altLang="en-US" sz="1051" dirty="0">
              <a:solidFill>
                <a:srgbClr val="000000">
                  <a:lumMod val="75000"/>
                  <a:lumOff val="25000"/>
                </a:srgbClr>
              </a:solidFill>
            </a:endParaRPr>
          </a:p>
        </p:txBody>
      </p:sp>
    </p:spTree>
    <p:extLst>
      <p:ext uri="{BB962C8B-B14F-4D97-AF65-F5344CB8AC3E}">
        <p14:creationId xmlns:p14="http://schemas.microsoft.com/office/powerpoint/2010/main" val="7585115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Ubiquity</a:t>
            </a:r>
            <a:r>
              <a:rPr lang="en-US" dirty="0"/>
              <a:t> Container Volume Service Architecture</a:t>
            </a:r>
          </a:p>
        </p:txBody>
      </p:sp>
      <p:sp>
        <p:nvSpPr>
          <p:cNvPr id="3" name="Content Placeholder 2"/>
          <p:cNvSpPr>
            <a:spLocks noGrp="1"/>
          </p:cNvSpPr>
          <p:nvPr>
            <p:ph idx="4294967295"/>
          </p:nvPr>
        </p:nvSpPr>
        <p:spPr>
          <a:xfrm>
            <a:off x="181453" y="843410"/>
            <a:ext cx="4640807" cy="4133742"/>
          </a:xfrm>
        </p:spPr>
        <p:txBody>
          <a:bodyPr>
            <a:normAutofit fontScale="85000" lnSpcReduction="20000"/>
          </a:bodyPr>
          <a:lstStyle/>
          <a:p>
            <a:pPr>
              <a:lnSpc>
                <a:spcPct val="120000"/>
              </a:lnSpc>
              <a:spcAft>
                <a:spcPts val="450"/>
              </a:spcAft>
            </a:pPr>
            <a:r>
              <a:rPr lang="en-US" dirty="0">
                <a:latin typeface="Helvetica" charset="0"/>
                <a:ea typeface="Helvetica" charset="0"/>
                <a:cs typeface="Helvetica" charset="0"/>
              </a:rPr>
              <a:t>Storage volume drivers are needed to abstract storage complexities while exposing key capabilities</a:t>
            </a:r>
          </a:p>
          <a:p>
            <a:pPr>
              <a:lnSpc>
                <a:spcPct val="120000"/>
              </a:lnSpc>
              <a:spcAft>
                <a:spcPts val="0"/>
              </a:spcAft>
            </a:pPr>
            <a:r>
              <a:rPr lang="en-US" dirty="0">
                <a:latin typeface="Helvetica" charset="0"/>
                <a:ea typeface="Helvetica" charset="0"/>
                <a:cs typeface="Helvetica" charset="0"/>
              </a:rPr>
              <a:t>Each container framework has different mechanisms for provisioning storage</a:t>
            </a:r>
          </a:p>
          <a:p>
            <a:pPr lvl="1">
              <a:lnSpc>
                <a:spcPct val="120000"/>
              </a:lnSpc>
              <a:spcAft>
                <a:spcPts val="450"/>
              </a:spcAft>
            </a:pPr>
            <a:r>
              <a:rPr lang="en-US" dirty="0">
                <a:latin typeface="Helvetica" charset="0"/>
                <a:ea typeface="Helvetica" charset="0"/>
                <a:cs typeface="Helvetica" charset="0"/>
              </a:rPr>
              <a:t>Build a single driver that can ‘link’ to each </a:t>
            </a:r>
            <a:r>
              <a:rPr lang="en-US" dirty="0" smtClean="0">
                <a:latin typeface="Helvetica" charset="0"/>
                <a:ea typeface="Helvetica" charset="0"/>
                <a:cs typeface="Helvetica" charset="0"/>
              </a:rPr>
              <a:t>framework allowing access to single dataset across all frameworks</a:t>
            </a:r>
          </a:p>
          <a:p>
            <a:pPr>
              <a:lnSpc>
                <a:spcPct val="120000"/>
              </a:lnSpc>
              <a:spcAft>
                <a:spcPts val="0"/>
              </a:spcAft>
            </a:pPr>
            <a:r>
              <a:rPr lang="en-US" dirty="0">
                <a:latin typeface="Helvetica" charset="0"/>
                <a:ea typeface="Helvetica" charset="0"/>
                <a:cs typeface="Helvetica" charset="0"/>
              </a:rPr>
              <a:t>General architecture to support…</a:t>
            </a:r>
          </a:p>
          <a:p>
            <a:pPr lvl="1">
              <a:lnSpc>
                <a:spcPct val="120000"/>
              </a:lnSpc>
              <a:spcBef>
                <a:spcPts val="0"/>
              </a:spcBef>
              <a:spcAft>
                <a:spcPts val="0"/>
              </a:spcAft>
            </a:pPr>
            <a:r>
              <a:rPr lang="en-US" sz="1500" dirty="0">
                <a:latin typeface="Helvetica" charset="0"/>
                <a:ea typeface="Helvetica" charset="0"/>
                <a:cs typeface="Helvetica" charset="0"/>
              </a:rPr>
              <a:t>A variety of storage </a:t>
            </a:r>
            <a:r>
              <a:rPr lang="en-US" sz="1500" dirty="0">
                <a:latin typeface="Helvetica" charset="0"/>
                <a:ea typeface="Helvetica" charset="0"/>
                <a:cs typeface="Helvetica" charset="0"/>
              </a:rPr>
              <a:t>services</a:t>
            </a:r>
          </a:p>
          <a:p>
            <a:pPr lvl="2">
              <a:lnSpc>
                <a:spcPct val="120000"/>
              </a:lnSpc>
              <a:spcAft>
                <a:spcPts val="0"/>
              </a:spcAft>
            </a:pPr>
            <a:r>
              <a:rPr lang="en-US" dirty="0" smtClean="0"/>
              <a:t>Initially supporting shared file services</a:t>
            </a:r>
          </a:p>
          <a:p>
            <a:pPr lvl="2">
              <a:lnSpc>
                <a:spcPct val="120000"/>
              </a:lnSpc>
              <a:spcAft>
                <a:spcPts val="0"/>
              </a:spcAft>
            </a:pPr>
            <a:r>
              <a:rPr lang="en-US" dirty="0" smtClean="0"/>
              <a:t>Plan to also support shared block storage as well</a:t>
            </a:r>
          </a:p>
          <a:p>
            <a:pPr lvl="1">
              <a:lnSpc>
                <a:spcPct val="120000"/>
              </a:lnSpc>
              <a:spcBef>
                <a:spcPts val="0"/>
              </a:spcBef>
              <a:spcAft>
                <a:spcPts val="0"/>
              </a:spcAft>
            </a:pPr>
            <a:r>
              <a:rPr lang="en-US" sz="1500" dirty="0">
                <a:latin typeface="Helvetica" charset="0"/>
                <a:ea typeface="Helvetica" charset="0"/>
                <a:cs typeface="Helvetica" charset="0"/>
              </a:rPr>
              <a:t>A variety of container </a:t>
            </a:r>
            <a:r>
              <a:rPr lang="en-US" sz="1500" dirty="0">
                <a:latin typeface="Helvetica" charset="0"/>
                <a:ea typeface="Helvetica" charset="0"/>
                <a:cs typeface="Helvetica" charset="0"/>
              </a:rPr>
              <a:t>frameworks</a:t>
            </a:r>
          </a:p>
          <a:p>
            <a:pPr lvl="2">
              <a:lnSpc>
                <a:spcPct val="120000"/>
              </a:lnSpc>
              <a:spcAft>
                <a:spcPts val="0"/>
              </a:spcAft>
            </a:pPr>
            <a:r>
              <a:rPr lang="en-US" sz="1300" dirty="0">
                <a:latin typeface="Helvetica" charset="0"/>
                <a:ea typeface="Helvetica" charset="0"/>
                <a:cs typeface="Helvetica" charset="0"/>
              </a:rPr>
              <a:t>Docker and Docker Swarm (DDC)</a:t>
            </a:r>
          </a:p>
          <a:p>
            <a:pPr lvl="2">
              <a:lnSpc>
                <a:spcPct val="120000"/>
              </a:lnSpc>
              <a:spcAft>
                <a:spcPts val="0"/>
              </a:spcAft>
            </a:pPr>
            <a:r>
              <a:rPr lang="en-US" sz="1300" dirty="0">
                <a:latin typeface="Helvetica" charset="0"/>
                <a:ea typeface="Helvetica" charset="0"/>
                <a:cs typeface="Helvetica" charset="0"/>
              </a:rPr>
              <a:t>Kubernetes (and any framework that packages it such as </a:t>
            </a:r>
            <a:r>
              <a:rPr lang="en-US" sz="1300" dirty="0" err="1">
                <a:latin typeface="Helvetica" charset="0"/>
                <a:ea typeface="Helvetica" charset="0"/>
                <a:cs typeface="Helvetica" charset="0"/>
              </a:rPr>
              <a:t>Redhat</a:t>
            </a:r>
            <a:r>
              <a:rPr lang="en-US" sz="1300" dirty="0">
                <a:latin typeface="Helvetica" charset="0"/>
                <a:ea typeface="Helvetica" charset="0"/>
                <a:cs typeface="Helvetica" charset="0"/>
              </a:rPr>
              <a:t> </a:t>
            </a:r>
            <a:r>
              <a:rPr lang="en-US" sz="1300" dirty="0" err="1">
                <a:latin typeface="Helvetica" charset="0"/>
                <a:ea typeface="Helvetica" charset="0"/>
                <a:cs typeface="Helvetica" charset="0"/>
              </a:rPr>
              <a:t>OpenShift</a:t>
            </a:r>
            <a:r>
              <a:rPr lang="en-US" sz="1300" dirty="0">
                <a:latin typeface="Helvetica" charset="0"/>
                <a:ea typeface="Helvetica" charset="0"/>
                <a:cs typeface="Helvetica" charset="0"/>
              </a:rPr>
              <a:t>, Spectrum Conductor for Containers)</a:t>
            </a:r>
          </a:p>
          <a:p>
            <a:pPr marL="801688" lvl="3" indent="-107950">
              <a:lnSpc>
                <a:spcPct val="120000"/>
              </a:lnSpc>
              <a:spcAft>
                <a:spcPts val="0"/>
              </a:spcAft>
            </a:pPr>
            <a:r>
              <a:rPr lang="en-US" sz="1100" dirty="0">
                <a:latin typeface="Helvetica" charset="0"/>
                <a:ea typeface="Helvetica" charset="0"/>
                <a:cs typeface="Helvetica" charset="0"/>
              </a:rPr>
              <a:t>Support </a:t>
            </a:r>
            <a:r>
              <a:rPr lang="en-US" sz="1100" dirty="0" err="1">
                <a:latin typeface="Helvetica" charset="0"/>
                <a:ea typeface="Helvetica" charset="0"/>
                <a:cs typeface="Helvetica" charset="0"/>
              </a:rPr>
              <a:t>FlexVolume</a:t>
            </a:r>
            <a:r>
              <a:rPr lang="en-US" sz="1100" dirty="0">
                <a:latin typeface="Helvetica" charset="0"/>
                <a:ea typeface="Helvetica" charset="0"/>
                <a:cs typeface="Helvetica" charset="0"/>
              </a:rPr>
              <a:t> and Dynamic Provisioning driver</a:t>
            </a:r>
            <a:endParaRPr lang="en-US" sz="1100" dirty="0">
              <a:latin typeface="Helvetica" charset="0"/>
              <a:ea typeface="Helvetica" charset="0"/>
              <a:cs typeface="Helvetica" charset="0"/>
            </a:endParaRPr>
          </a:p>
          <a:p>
            <a:pPr>
              <a:lnSpc>
                <a:spcPct val="120000"/>
              </a:lnSpc>
              <a:spcAft>
                <a:spcPts val="0"/>
              </a:spcAft>
            </a:pPr>
            <a:r>
              <a:rPr lang="en-US" dirty="0" smtClean="0">
                <a:latin typeface="Helvetica" charset="0"/>
                <a:ea typeface="Helvetica" charset="0"/>
                <a:cs typeface="Helvetica" charset="0"/>
              </a:rPr>
              <a:t>Support existing or new volumes</a:t>
            </a:r>
          </a:p>
          <a:p>
            <a:pPr>
              <a:lnSpc>
                <a:spcPct val="120000"/>
              </a:lnSpc>
              <a:spcAft>
                <a:spcPts val="0"/>
              </a:spcAft>
            </a:pPr>
            <a:r>
              <a:rPr lang="en-US" dirty="0" smtClean="0">
                <a:latin typeface="Helvetica" charset="0"/>
                <a:ea typeface="Helvetica" charset="0"/>
                <a:cs typeface="Helvetica" charset="0"/>
              </a:rPr>
              <a:t>Plan </a:t>
            </a:r>
            <a:r>
              <a:rPr lang="en-US" dirty="0">
                <a:latin typeface="Helvetica" charset="0"/>
                <a:ea typeface="Helvetica" charset="0"/>
                <a:cs typeface="Helvetica" charset="0"/>
              </a:rPr>
              <a:t>is to open-source framework and drivers</a:t>
            </a:r>
          </a:p>
          <a:p>
            <a:pPr lvl="1">
              <a:lnSpc>
                <a:spcPct val="120000"/>
              </a:lnSpc>
              <a:spcAft>
                <a:spcPts val="450"/>
              </a:spcAft>
            </a:pPr>
            <a:r>
              <a:rPr lang="en-US" dirty="0">
                <a:latin typeface="Helvetica" charset="0"/>
                <a:ea typeface="Helvetica" charset="0"/>
                <a:cs typeface="Helvetica" charset="0"/>
              </a:rPr>
              <a:t>Continual testing and community participation will be required</a:t>
            </a:r>
          </a:p>
          <a:p>
            <a:pPr marL="257175" indent="-214313">
              <a:lnSpc>
                <a:spcPct val="120000"/>
              </a:lnSpc>
              <a:spcAft>
                <a:spcPts val="450"/>
              </a:spcAft>
              <a:buFont typeface="Wingdings" charset="2"/>
              <a:buChar char="q"/>
            </a:pPr>
            <a:endParaRPr lang="en-US" dirty="0" smtClean="0"/>
          </a:p>
        </p:txBody>
      </p:sp>
      <p:sp>
        <p:nvSpPr>
          <p:cNvPr id="4" name="Slide Number Placeholder 3"/>
          <p:cNvSpPr>
            <a:spLocks noGrp="1"/>
          </p:cNvSpPr>
          <p:nvPr>
            <p:ph type="sldNum" sz="quarter" idx="4294967295"/>
          </p:nvPr>
        </p:nvSpPr>
        <p:spPr>
          <a:xfrm>
            <a:off x="895869" y="4945970"/>
            <a:ext cx="110607" cy="107722"/>
          </a:xfrm>
          <a:prstGeom prst="rect">
            <a:avLst/>
          </a:prstGeom>
        </p:spPr>
        <p:txBody>
          <a:bodyPr/>
          <a:lstStyle/>
          <a:p>
            <a:pPr>
              <a:defRPr/>
            </a:pPr>
            <a:fld id="{27957B2A-2772-AD43-A016-09F97A5F3129}" type="slidenum">
              <a:rPr lang="en-US" smtClean="0">
                <a:solidFill>
                  <a:srgbClr val="FFFFFF"/>
                </a:solidFill>
              </a:rPr>
              <a:pPr>
                <a:defRPr/>
              </a:pPr>
              <a:t>30</a:t>
            </a:fld>
            <a:endParaRPr lang="en-US">
              <a:solidFill>
                <a:srgbClr val="FFFFFF"/>
              </a:solidFill>
            </a:endParaRPr>
          </a:p>
        </p:txBody>
      </p:sp>
      <p:sp>
        <p:nvSpPr>
          <p:cNvPr id="15" name="Double Brace 14"/>
          <p:cNvSpPr/>
          <p:nvPr/>
        </p:nvSpPr>
        <p:spPr bwMode="auto">
          <a:xfrm>
            <a:off x="5414104" y="3769867"/>
            <a:ext cx="2000585" cy="837426"/>
          </a:xfrm>
          <a:prstGeom prst="bracePair">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lnSpc>
                <a:spcPct val="90000"/>
              </a:lnSpc>
            </a:pPr>
            <a:endParaRPr lang="en-US" sz="1200">
              <a:solidFill>
                <a:schemeClr val="hlink"/>
              </a:solidFill>
            </a:endParaRPr>
          </a:p>
        </p:txBody>
      </p:sp>
      <p:sp>
        <p:nvSpPr>
          <p:cNvPr id="24" name="Rectangle 23"/>
          <p:cNvSpPr/>
          <p:nvPr/>
        </p:nvSpPr>
        <p:spPr bwMode="auto">
          <a:xfrm>
            <a:off x="4897268" y="2763779"/>
            <a:ext cx="3637133" cy="338554"/>
          </a:xfrm>
          <a:prstGeom prst="rect">
            <a:avLst/>
          </a:prstGeom>
          <a:solidFill>
            <a:srgbClr val="7889FB">
              <a:alpha val="14999"/>
            </a:srgbClr>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dirty="0">
              <a:solidFill>
                <a:srgbClr val="000000"/>
              </a:solidFill>
              <a:cs typeface="Arial" charset="0"/>
            </a:endParaRPr>
          </a:p>
        </p:txBody>
      </p:sp>
      <p:graphicFrame>
        <p:nvGraphicFramePr>
          <p:cNvPr id="25" name="Content Placeholder 14"/>
          <p:cNvGraphicFramePr>
            <a:graphicFrameLocks/>
          </p:cNvGraphicFramePr>
          <p:nvPr>
            <p:extLst/>
          </p:nvPr>
        </p:nvGraphicFramePr>
        <p:xfrm>
          <a:off x="6048821" y="2264256"/>
          <a:ext cx="2244973" cy="151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7304808" y="1653976"/>
            <a:ext cx="1389489" cy="830997"/>
          </a:xfrm>
          <a:prstGeom prst="rect">
            <a:avLst/>
          </a:prstGeom>
          <a:noFill/>
        </p:spPr>
        <p:txBody>
          <a:bodyPr wrap="square" rtlCol="0">
            <a:spAutoFit/>
          </a:bodyPr>
          <a:lstStyle/>
          <a:p>
            <a:pPr algn="ctr" defTabSz="457200"/>
            <a:r>
              <a:rPr lang="en-US" sz="1600" i="1" dirty="0">
                <a:solidFill>
                  <a:srgbClr val="000000"/>
                </a:solidFill>
                <a:cs typeface="Arial"/>
              </a:rPr>
              <a:t>Ubiquity Storage Service</a:t>
            </a:r>
            <a:endParaRPr lang="en-US" sz="1600" i="1" dirty="0">
              <a:solidFill>
                <a:srgbClr val="000000"/>
              </a:solidFill>
              <a:cs typeface="Arial"/>
            </a:endParaRPr>
          </a:p>
        </p:txBody>
      </p:sp>
      <p:sp>
        <p:nvSpPr>
          <p:cNvPr id="28" name="TextBox 27"/>
          <p:cNvSpPr txBox="1"/>
          <p:nvPr/>
        </p:nvSpPr>
        <p:spPr>
          <a:xfrm>
            <a:off x="4889319" y="1662586"/>
            <a:ext cx="1063056" cy="846386"/>
          </a:xfrm>
          <a:prstGeom prst="rect">
            <a:avLst/>
          </a:prstGeom>
          <a:solidFill>
            <a:srgbClr val="7889FB">
              <a:alpha val="14902"/>
            </a:srgbClr>
          </a:solidFill>
          <a:ln>
            <a:solidFill>
              <a:schemeClr val="bg1"/>
            </a:solidFill>
          </a:ln>
        </p:spPr>
        <p:txBody>
          <a:bodyPr wrap="square" rtlCol="0">
            <a:spAutoFit/>
          </a:bodyPr>
          <a:lstStyle/>
          <a:p>
            <a:pPr algn="ctr" defTabSz="457200"/>
            <a:r>
              <a:rPr lang="en-US" sz="1100" i="1" dirty="0">
                <a:solidFill>
                  <a:srgbClr val="000000"/>
                </a:solidFill>
                <a:cs typeface="Arial"/>
              </a:rPr>
              <a:t>Provisioning APIs</a:t>
            </a:r>
          </a:p>
          <a:p>
            <a:pPr marL="171450" indent="-171450" defTabSz="457200">
              <a:buFont typeface="Arial" charset="0"/>
              <a:buChar char="•"/>
            </a:pPr>
            <a:r>
              <a:rPr lang="en-US" sz="900" dirty="0">
                <a:solidFill>
                  <a:srgbClr val="000000"/>
                </a:solidFill>
                <a:cs typeface="Arial"/>
              </a:rPr>
              <a:t>Create</a:t>
            </a:r>
          </a:p>
          <a:p>
            <a:pPr marL="171450" indent="-171450" defTabSz="457200">
              <a:buFont typeface="Arial" charset="0"/>
              <a:buChar char="•"/>
            </a:pPr>
            <a:r>
              <a:rPr lang="en-US" sz="900" dirty="0">
                <a:solidFill>
                  <a:srgbClr val="000000"/>
                </a:solidFill>
                <a:cs typeface="Arial"/>
              </a:rPr>
              <a:t>Delete</a:t>
            </a:r>
          </a:p>
          <a:p>
            <a:pPr marL="171450" indent="-171450" defTabSz="457200">
              <a:buFont typeface="Arial" charset="0"/>
              <a:buChar char="•"/>
            </a:pPr>
            <a:r>
              <a:rPr lang="en-US" sz="900" dirty="0">
                <a:solidFill>
                  <a:srgbClr val="000000"/>
                </a:solidFill>
                <a:cs typeface="Arial"/>
              </a:rPr>
              <a:t>List</a:t>
            </a:r>
          </a:p>
        </p:txBody>
      </p:sp>
      <p:sp>
        <p:nvSpPr>
          <p:cNvPr id="30" name="TextBox 29"/>
          <p:cNvSpPr txBox="1"/>
          <p:nvPr/>
        </p:nvSpPr>
        <p:spPr>
          <a:xfrm>
            <a:off x="4918705" y="2508972"/>
            <a:ext cx="1033670" cy="846386"/>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Access Mgmt APIs</a:t>
            </a:r>
          </a:p>
          <a:p>
            <a:pPr marL="171450" indent="-171450" defTabSz="457200">
              <a:buFont typeface="Arial" charset="0"/>
              <a:buChar char="•"/>
            </a:pPr>
            <a:r>
              <a:rPr lang="en-US" sz="900" dirty="0">
                <a:solidFill>
                  <a:srgbClr val="000000"/>
                </a:solidFill>
                <a:cs typeface="Arial"/>
              </a:rPr>
              <a:t>Attach</a:t>
            </a:r>
          </a:p>
          <a:p>
            <a:pPr marL="171450" indent="-171450" defTabSz="457200">
              <a:buFont typeface="Arial" charset="0"/>
              <a:buChar char="•"/>
            </a:pPr>
            <a:r>
              <a:rPr lang="en-US" sz="900" dirty="0">
                <a:solidFill>
                  <a:srgbClr val="000000"/>
                </a:solidFill>
                <a:cs typeface="Arial"/>
              </a:rPr>
              <a:t>Detach</a:t>
            </a:r>
          </a:p>
          <a:p>
            <a:pPr marL="171450" indent="-171450" defTabSz="457200">
              <a:buFont typeface="Arial" charset="0"/>
              <a:buChar char="•"/>
            </a:pPr>
            <a:r>
              <a:rPr lang="en-US" sz="900" dirty="0">
                <a:solidFill>
                  <a:srgbClr val="000000"/>
                </a:solidFill>
                <a:cs typeface="Arial"/>
              </a:rPr>
              <a:t>List</a:t>
            </a:r>
            <a:endParaRPr lang="en-US" sz="900" dirty="0">
              <a:solidFill>
                <a:srgbClr val="000000"/>
              </a:solidFill>
              <a:cs typeface="Arial"/>
            </a:endParaRPr>
          </a:p>
        </p:txBody>
      </p:sp>
      <p:sp>
        <p:nvSpPr>
          <p:cNvPr id="31" name="TextBox 30"/>
          <p:cNvSpPr txBox="1"/>
          <p:nvPr/>
        </p:nvSpPr>
        <p:spPr>
          <a:xfrm>
            <a:off x="6482514" y="2724755"/>
            <a:ext cx="1377584" cy="461665"/>
          </a:xfrm>
          <a:prstGeom prst="rect">
            <a:avLst/>
          </a:prstGeom>
          <a:noFill/>
        </p:spPr>
        <p:txBody>
          <a:bodyPr wrap="square" rtlCol="0">
            <a:spAutoFit/>
          </a:bodyPr>
          <a:lstStyle/>
          <a:p>
            <a:pPr algn="ctr" defTabSz="457200"/>
            <a:r>
              <a:rPr lang="en-US" sz="1200" i="1">
                <a:solidFill>
                  <a:srgbClr val="000000"/>
                </a:solidFill>
                <a:cs typeface="Arial"/>
              </a:rPr>
              <a:t>Storage Orchestrator</a:t>
            </a:r>
            <a:endParaRPr lang="en-US" sz="1200" i="1" dirty="0">
              <a:solidFill>
                <a:srgbClr val="000000"/>
              </a:solidFill>
              <a:cs typeface="Arial"/>
            </a:endParaRPr>
          </a:p>
        </p:txBody>
      </p:sp>
      <p:sp>
        <p:nvSpPr>
          <p:cNvPr id="32" name="TextBox 31"/>
          <p:cNvSpPr txBox="1"/>
          <p:nvPr/>
        </p:nvSpPr>
        <p:spPr>
          <a:xfrm>
            <a:off x="5204358" y="1264152"/>
            <a:ext cx="4121769" cy="369332"/>
          </a:xfrm>
          <a:prstGeom prst="rect">
            <a:avLst/>
          </a:prstGeom>
          <a:noFill/>
        </p:spPr>
        <p:txBody>
          <a:bodyPr wrap="none" rtlCol="0">
            <a:spAutoFit/>
          </a:bodyPr>
          <a:lstStyle/>
          <a:p>
            <a:r>
              <a:rPr lang="en-US" dirty="0" smtClean="0">
                <a:solidFill>
                  <a:schemeClr val="bg1"/>
                </a:solidFill>
              </a:rPr>
              <a:t>Docker, Kubernetes, and Custom APIs</a:t>
            </a:r>
            <a:endParaRPr lang="en-US" dirty="0">
              <a:solidFill>
                <a:schemeClr val="bg1"/>
              </a:solidFill>
            </a:endParaRPr>
          </a:p>
        </p:txBody>
      </p:sp>
      <p:sp>
        <p:nvSpPr>
          <p:cNvPr id="33" name="TextBox 32"/>
          <p:cNvSpPr txBox="1"/>
          <p:nvPr/>
        </p:nvSpPr>
        <p:spPr>
          <a:xfrm>
            <a:off x="4918705" y="3350979"/>
            <a:ext cx="1033671" cy="815608"/>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Custom APIs</a:t>
            </a:r>
          </a:p>
          <a:p>
            <a:pPr marL="171450" indent="-171450" defTabSz="457200">
              <a:buFont typeface="Arial" charset="0"/>
              <a:buChar char="•"/>
            </a:pPr>
            <a:r>
              <a:rPr lang="en-US" sz="900" dirty="0">
                <a:solidFill>
                  <a:srgbClr val="000000"/>
                </a:solidFill>
                <a:cs typeface="Arial"/>
              </a:rPr>
              <a:t>ACLs</a:t>
            </a:r>
          </a:p>
          <a:p>
            <a:pPr marL="171450" indent="-171450" defTabSz="457200">
              <a:buFont typeface="Arial" charset="0"/>
              <a:buChar char="•"/>
            </a:pPr>
            <a:r>
              <a:rPr lang="en-US" sz="900" dirty="0" err="1">
                <a:solidFill>
                  <a:srgbClr val="000000"/>
                </a:solidFill>
                <a:cs typeface="Arial"/>
              </a:rPr>
              <a:t>QoS</a:t>
            </a:r>
            <a:endParaRPr lang="en-US" sz="900" dirty="0">
              <a:solidFill>
                <a:srgbClr val="000000"/>
              </a:solidFill>
              <a:cs typeface="Arial"/>
            </a:endParaRPr>
          </a:p>
          <a:p>
            <a:pPr marL="171450" indent="-171450" defTabSz="457200">
              <a:buFont typeface="Arial" charset="0"/>
              <a:buChar char="•"/>
            </a:pPr>
            <a:r>
              <a:rPr lang="en-US" sz="900" dirty="0">
                <a:solidFill>
                  <a:srgbClr val="000000"/>
                </a:solidFill>
                <a:cs typeface="Arial"/>
              </a:rPr>
              <a:t>Snapshot</a:t>
            </a:r>
          </a:p>
          <a:p>
            <a:pPr marL="171450" indent="-171450" defTabSz="457200">
              <a:buFont typeface="Arial" charset="0"/>
              <a:buChar char="•"/>
            </a:pPr>
            <a:endParaRPr lang="en-US" sz="900" dirty="0">
              <a:solidFill>
                <a:srgbClr val="000000"/>
              </a:solidFill>
              <a:cs typeface="Arial"/>
            </a:endParaRPr>
          </a:p>
        </p:txBody>
      </p:sp>
    </p:spTree>
    <p:extLst>
      <p:ext uri="{BB962C8B-B14F-4D97-AF65-F5344CB8AC3E}">
        <p14:creationId xmlns:p14="http://schemas.microsoft.com/office/powerpoint/2010/main" val="559351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562598"/>
            <a:ext cx="8763641" cy="300656"/>
          </a:xfrm>
        </p:spPr>
        <p:txBody>
          <a:bodyPr/>
          <a:lstStyle/>
          <a:p>
            <a:r>
              <a:rPr lang="en-US" i="1" dirty="0"/>
              <a:t>Ubiquity</a:t>
            </a:r>
            <a:r>
              <a:rPr lang="en-US" dirty="0"/>
              <a:t> Container Volume </a:t>
            </a:r>
            <a:r>
              <a:rPr lang="en-US"/>
              <a:t>Service </a:t>
            </a:r>
            <a:r>
              <a:rPr lang="en-US" smtClean="0"/>
              <a:t>Architecture</a:t>
            </a:r>
            <a:br>
              <a:rPr lang="en-US" smtClean="0"/>
            </a:br>
            <a:r>
              <a:rPr lang="en-US" sz="1500"/>
              <a:t>Storage </a:t>
            </a:r>
            <a:r>
              <a:rPr lang="en-US" sz="1500" dirty="0"/>
              <a:t>Access Management</a:t>
            </a:r>
          </a:p>
        </p:txBody>
      </p:sp>
      <p:sp>
        <p:nvSpPr>
          <p:cNvPr id="16" name="TextBox 15"/>
          <p:cNvSpPr txBox="1"/>
          <p:nvPr/>
        </p:nvSpPr>
        <p:spPr>
          <a:xfrm flipH="1">
            <a:off x="1644289" y="1155837"/>
            <a:ext cx="1019755" cy="230832"/>
          </a:xfrm>
          <a:prstGeom prst="rect">
            <a:avLst/>
          </a:prstGeom>
          <a:noFill/>
        </p:spPr>
        <p:txBody>
          <a:bodyPr wrap="square" rtlCol="0">
            <a:spAutoFit/>
          </a:bodyPr>
          <a:lstStyle/>
          <a:p>
            <a:r>
              <a:rPr lang="en-US" sz="900"/>
              <a:t>Docker/Swarm</a:t>
            </a:r>
          </a:p>
        </p:txBody>
      </p:sp>
      <p:sp>
        <p:nvSpPr>
          <p:cNvPr id="100" name="TextBox 99"/>
          <p:cNvSpPr txBox="1"/>
          <p:nvPr/>
        </p:nvSpPr>
        <p:spPr>
          <a:xfrm flipH="1">
            <a:off x="668265" y="1202500"/>
            <a:ext cx="1359673" cy="276999"/>
          </a:xfrm>
          <a:prstGeom prst="rect">
            <a:avLst/>
          </a:prstGeom>
          <a:noFill/>
        </p:spPr>
        <p:txBody>
          <a:bodyPr wrap="square" rtlCol="0">
            <a:spAutoFit/>
          </a:bodyPr>
          <a:lstStyle/>
          <a:p>
            <a:pPr defTabSz="457200"/>
            <a:r>
              <a:rPr lang="en-US" sz="1200">
                <a:solidFill>
                  <a:srgbClr val="000000"/>
                </a:solidFill>
                <a:cs typeface="Arial"/>
              </a:rPr>
              <a:t>Docker/Swarm</a:t>
            </a:r>
            <a:endParaRPr lang="en-US" sz="1200">
              <a:solidFill>
                <a:srgbClr val="000000"/>
              </a:solidFill>
              <a:cs typeface="Arial"/>
            </a:endParaRPr>
          </a:p>
        </p:txBody>
      </p:sp>
      <p:sp>
        <p:nvSpPr>
          <p:cNvPr id="101" name="TextBox 100"/>
          <p:cNvSpPr txBox="1"/>
          <p:nvPr/>
        </p:nvSpPr>
        <p:spPr>
          <a:xfrm flipH="1">
            <a:off x="675727" y="3125728"/>
            <a:ext cx="1359673" cy="276999"/>
          </a:xfrm>
          <a:prstGeom prst="rect">
            <a:avLst/>
          </a:prstGeom>
          <a:noFill/>
        </p:spPr>
        <p:txBody>
          <a:bodyPr wrap="square" rtlCol="0">
            <a:spAutoFit/>
          </a:bodyPr>
          <a:lstStyle/>
          <a:p>
            <a:pPr defTabSz="457200"/>
            <a:r>
              <a:rPr lang="en-US" sz="1200" dirty="0">
                <a:solidFill>
                  <a:srgbClr val="000000"/>
                </a:solidFill>
                <a:cs typeface="Arial"/>
              </a:rPr>
              <a:t>Kubernetes</a:t>
            </a:r>
            <a:endParaRPr lang="en-US" sz="1200" dirty="0">
              <a:solidFill>
                <a:srgbClr val="000000"/>
              </a:solidFill>
              <a:cs typeface="Arial"/>
            </a:endParaRPr>
          </a:p>
        </p:txBody>
      </p:sp>
      <p:sp>
        <p:nvSpPr>
          <p:cNvPr id="104" name="TextBox 103"/>
          <p:cNvSpPr txBox="1"/>
          <p:nvPr/>
        </p:nvSpPr>
        <p:spPr>
          <a:xfrm>
            <a:off x="975065" y="1672307"/>
            <a:ext cx="889987" cy="384721"/>
          </a:xfrm>
          <a:prstGeom prst="rect">
            <a:avLst/>
          </a:prstGeom>
          <a:solidFill>
            <a:srgbClr val="CCCCFF"/>
          </a:solidFill>
        </p:spPr>
        <p:txBody>
          <a:bodyPr wrap="none" rtlCol="0">
            <a:spAutoFit/>
          </a:bodyPr>
          <a:lstStyle/>
          <a:p>
            <a:pPr defTabSz="457200" fontAlgn="auto">
              <a:spcBef>
                <a:spcPts val="0"/>
              </a:spcBef>
              <a:spcAft>
                <a:spcPts val="0"/>
              </a:spcAft>
              <a:defRPr/>
            </a:pPr>
            <a:r>
              <a:rPr lang="en-US" sz="1100" kern="0" dirty="0">
                <a:solidFill>
                  <a:srgbClr val="000000"/>
                </a:solidFill>
                <a:cs typeface="Arial"/>
              </a:rPr>
              <a:t>Docker CLI</a:t>
            </a:r>
          </a:p>
          <a:p>
            <a:pPr defTabSz="457200" fontAlgn="auto">
              <a:spcBef>
                <a:spcPts val="0"/>
              </a:spcBef>
              <a:spcAft>
                <a:spcPts val="0"/>
              </a:spcAft>
              <a:defRPr/>
            </a:pPr>
            <a:r>
              <a:rPr lang="en-US" sz="800" kern="0" dirty="0">
                <a:solidFill>
                  <a:srgbClr val="000000"/>
                </a:solidFill>
                <a:cs typeface="Arial"/>
              </a:rPr>
              <a:t>(run)</a:t>
            </a:r>
            <a:endParaRPr lang="en-US" sz="1100" kern="0" dirty="0">
              <a:solidFill>
                <a:srgbClr val="000000"/>
              </a:solidFill>
              <a:cs typeface="Arial"/>
            </a:endParaRPr>
          </a:p>
        </p:txBody>
      </p:sp>
      <p:sp>
        <p:nvSpPr>
          <p:cNvPr id="105" name="TextBox 104"/>
          <p:cNvSpPr txBox="1"/>
          <p:nvPr/>
        </p:nvSpPr>
        <p:spPr>
          <a:xfrm>
            <a:off x="1052933" y="2224983"/>
            <a:ext cx="718915" cy="430887"/>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a:solidFill>
                  <a:srgbClr val="000000"/>
                </a:solidFill>
                <a:cs typeface="Arial"/>
              </a:rPr>
              <a:t>Ubiquity Plugin</a:t>
            </a:r>
            <a:endParaRPr lang="en-US" sz="1100" kern="0" dirty="0">
              <a:solidFill>
                <a:srgbClr val="000000"/>
              </a:solidFill>
              <a:cs typeface="Arial"/>
            </a:endParaRPr>
          </a:p>
        </p:txBody>
      </p:sp>
      <p:sp>
        <p:nvSpPr>
          <p:cNvPr id="107" name="TextBox 106"/>
          <p:cNvSpPr txBox="1"/>
          <p:nvPr/>
        </p:nvSpPr>
        <p:spPr>
          <a:xfrm>
            <a:off x="890164" y="3424719"/>
            <a:ext cx="1016267" cy="600164"/>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dirty="0">
                <a:solidFill>
                  <a:srgbClr val="000000"/>
                </a:solidFill>
                <a:cs typeface="Arial"/>
              </a:rPr>
              <a:t>Ubiquity </a:t>
            </a:r>
            <a:r>
              <a:rPr lang="en-US" sz="1100" kern="0" dirty="0" err="1">
                <a:solidFill>
                  <a:srgbClr val="000000"/>
                </a:solidFill>
                <a:cs typeface="Arial"/>
              </a:rPr>
              <a:t>FlexVolume</a:t>
            </a:r>
            <a:r>
              <a:rPr lang="en-US" sz="1100" kern="0" dirty="0">
                <a:solidFill>
                  <a:srgbClr val="000000"/>
                </a:solidFill>
                <a:cs typeface="Arial"/>
              </a:rPr>
              <a:t> </a:t>
            </a:r>
            <a:r>
              <a:rPr lang="en-US" sz="1100" kern="0" dirty="0">
                <a:solidFill>
                  <a:srgbClr val="000000"/>
                </a:solidFill>
                <a:cs typeface="Arial"/>
              </a:rPr>
              <a:t>D</a:t>
            </a:r>
            <a:r>
              <a:rPr lang="en-US" sz="1100" kern="0" dirty="0">
                <a:solidFill>
                  <a:srgbClr val="000000"/>
                </a:solidFill>
                <a:cs typeface="Arial"/>
              </a:rPr>
              <a:t>river</a:t>
            </a:r>
          </a:p>
        </p:txBody>
      </p:sp>
      <p:sp>
        <p:nvSpPr>
          <p:cNvPr id="109" name="Rectangle 108"/>
          <p:cNvSpPr/>
          <p:nvPr/>
        </p:nvSpPr>
        <p:spPr bwMode="auto">
          <a:xfrm>
            <a:off x="652361" y="1814023"/>
            <a:ext cx="2061415" cy="338554"/>
          </a:xfrm>
          <a:prstGeom prst="rect">
            <a:avLst/>
          </a:prstGeom>
          <a:no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a:solidFill>
                <a:srgbClr val="000000"/>
              </a:solidFill>
              <a:cs typeface="Arial" charset="0"/>
            </a:endParaRPr>
          </a:p>
        </p:txBody>
      </p:sp>
      <p:sp>
        <p:nvSpPr>
          <p:cNvPr id="110" name="Rectangle 109"/>
          <p:cNvSpPr/>
          <p:nvPr/>
        </p:nvSpPr>
        <p:spPr bwMode="auto">
          <a:xfrm>
            <a:off x="652361" y="3452220"/>
            <a:ext cx="2053468" cy="338554"/>
          </a:xfrm>
          <a:prstGeom prst="rect">
            <a:avLst/>
          </a:prstGeom>
          <a:noFill/>
          <a:ln w="19050" cap="flat" cmpd="sng" algn="ctr">
            <a:solidFill>
              <a:srgbClr val="000000"/>
            </a:solidFill>
            <a:prstDash val="dash"/>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a:solidFill>
                <a:srgbClr val="000000"/>
              </a:solidFill>
              <a:cs typeface="Arial" charset="0"/>
            </a:endParaRPr>
          </a:p>
        </p:txBody>
      </p:sp>
      <p:cxnSp>
        <p:nvCxnSpPr>
          <p:cNvPr id="112" name="Straight Arrow Connector 111"/>
          <p:cNvCxnSpPr/>
          <p:nvPr/>
        </p:nvCxnSpPr>
        <p:spPr bwMode="auto">
          <a:xfrm>
            <a:off x="1779364" y="2340500"/>
            <a:ext cx="3293571" cy="69290"/>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3" name="Straight Arrow Connector 112"/>
          <p:cNvCxnSpPr>
            <a:stCxn id="107" idx="3"/>
          </p:cNvCxnSpPr>
          <p:nvPr/>
        </p:nvCxnSpPr>
        <p:spPr bwMode="auto">
          <a:xfrm flipV="1">
            <a:off x="1906431" y="2544823"/>
            <a:ext cx="3231419" cy="1179978"/>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16" name="Straight Arrow Connector 115"/>
          <p:cNvCxnSpPr>
            <a:stCxn id="104" idx="2"/>
          </p:cNvCxnSpPr>
          <p:nvPr/>
        </p:nvCxnSpPr>
        <p:spPr bwMode="auto">
          <a:xfrm flipH="1">
            <a:off x="1412390" y="2057028"/>
            <a:ext cx="7668" cy="167955"/>
          </a:xfrm>
          <a:prstGeom prst="straightConnector1">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17" name="TextBox 116"/>
          <p:cNvSpPr txBox="1"/>
          <p:nvPr/>
        </p:nvSpPr>
        <p:spPr>
          <a:xfrm>
            <a:off x="1719662" y="2121125"/>
            <a:ext cx="986167" cy="230832"/>
          </a:xfrm>
          <a:prstGeom prst="rect">
            <a:avLst/>
          </a:prstGeom>
          <a:noFill/>
        </p:spPr>
        <p:txBody>
          <a:bodyPr wrap="none" rtlCol="0">
            <a:spAutoFit/>
          </a:bodyPr>
          <a:lstStyle/>
          <a:p>
            <a:pPr defTabSz="457200"/>
            <a:r>
              <a:rPr lang="en-US" sz="900" dirty="0">
                <a:solidFill>
                  <a:srgbClr val="000000"/>
                </a:solidFill>
                <a:cs typeface="Arial"/>
              </a:rPr>
              <a:t>m</a:t>
            </a:r>
            <a:r>
              <a:rPr lang="en-US" sz="900" dirty="0">
                <a:solidFill>
                  <a:srgbClr val="000000"/>
                </a:solidFill>
                <a:cs typeface="Arial"/>
              </a:rPr>
              <a:t>ount/unmount</a:t>
            </a:r>
            <a:endParaRPr lang="en-US" sz="800" dirty="0">
              <a:solidFill>
                <a:srgbClr val="000000"/>
              </a:solidFill>
              <a:cs typeface="Arial"/>
            </a:endParaRPr>
          </a:p>
        </p:txBody>
      </p:sp>
      <p:cxnSp>
        <p:nvCxnSpPr>
          <p:cNvPr id="118" name="Curved Connector 117"/>
          <p:cNvCxnSpPr/>
          <p:nvPr/>
        </p:nvCxnSpPr>
        <p:spPr bwMode="auto">
          <a:xfrm rot="10800000" flipV="1">
            <a:off x="1766663" y="2380233"/>
            <a:ext cx="12700" cy="191578"/>
          </a:xfrm>
          <a:prstGeom prst="curvedConnector4">
            <a:avLst>
              <a:gd name="adj1" fmla="val -1800000"/>
              <a:gd name="adj2" fmla="val 78114"/>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20" name="Curved Connector 119"/>
          <p:cNvCxnSpPr/>
          <p:nvPr/>
        </p:nvCxnSpPr>
        <p:spPr bwMode="auto">
          <a:xfrm rot="10800000" flipV="1">
            <a:off x="1903960" y="3741986"/>
            <a:ext cx="12700" cy="191578"/>
          </a:xfrm>
          <a:prstGeom prst="curvedConnector4">
            <a:avLst>
              <a:gd name="adj1" fmla="val -1800000"/>
              <a:gd name="adj2" fmla="val 78114"/>
            </a:avLst>
          </a:prstGeom>
          <a:solidFill>
            <a:srgbClr val="7889FB">
              <a:alpha val="14999"/>
            </a:srgbClr>
          </a:solidFill>
          <a:ln w="190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37" name="TextBox 136"/>
          <p:cNvSpPr txBox="1"/>
          <p:nvPr/>
        </p:nvSpPr>
        <p:spPr>
          <a:xfrm>
            <a:off x="5691206" y="3943082"/>
            <a:ext cx="2469163" cy="769441"/>
          </a:xfrm>
          <a:prstGeom prst="rect">
            <a:avLst/>
          </a:prstGeom>
          <a:solidFill>
            <a:srgbClr val="CCCCFF"/>
          </a:solidFill>
        </p:spPr>
        <p:txBody>
          <a:bodyPr wrap="square" rtlCol="0">
            <a:spAutoFit/>
          </a:bodyPr>
          <a:lstStyle/>
          <a:p>
            <a:pPr algn="ctr" defTabSz="457200" fontAlgn="auto">
              <a:spcBef>
                <a:spcPts val="0"/>
              </a:spcBef>
              <a:spcAft>
                <a:spcPts val="0"/>
              </a:spcAft>
              <a:defRPr/>
            </a:pPr>
            <a:r>
              <a:rPr lang="en-US" sz="1100" kern="0" dirty="0">
                <a:solidFill>
                  <a:srgbClr val="000000"/>
                </a:solidFill>
                <a:cs typeface="Arial"/>
              </a:rPr>
              <a:t>Ubiquity storage service can be deployed in a variety of ways as required by storage system and container framework</a:t>
            </a:r>
          </a:p>
        </p:txBody>
      </p:sp>
      <p:sp>
        <p:nvSpPr>
          <p:cNvPr id="146" name="TextBox 145"/>
          <p:cNvSpPr txBox="1"/>
          <p:nvPr/>
        </p:nvSpPr>
        <p:spPr>
          <a:xfrm>
            <a:off x="1823190" y="3926652"/>
            <a:ext cx="986167" cy="230832"/>
          </a:xfrm>
          <a:prstGeom prst="rect">
            <a:avLst/>
          </a:prstGeom>
          <a:noFill/>
        </p:spPr>
        <p:txBody>
          <a:bodyPr wrap="none" rtlCol="0">
            <a:spAutoFit/>
          </a:bodyPr>
          <a:lstStyle/>
          <a:p>
            <a:pPr defTabSz="457200"/>
            <a:r>
              <a:rPr lang="en-US" sz="900" dirty="0">
                <a:solidFill>
                  <a:srgbClr val="000000"/>
                </a:solidFill>
                <a:cs typeface="Arial"/>
              </a:rPr>
              <a:t>m</a:t>
            </a:r>
            <a:r>
              <a:rPr lang="en-US" sz="900" dirty="0">
                <a:solidFill>
                  <a:srgbClr val="000000"/>
                </a:solidFill>
                <a:cs typeface="Arial"/>
              </a:rPr>
              <a:t>ount/unmount</a:t>
            </a:r>
            <a:endParaRPr lang="en-US" sz="800" dirty="0">
              <a:solidFill>
                <a:srgbClr val="000000"/>
              </a:solidFill>
              <a:cs typeface="Arial"/>
            </a:endParaRPr>
          </a:p>
        </p:txBody>
      </p:sp>
      <p:sp>
        <p:nvSpPr>
          <p:cNvPr id="41" name="Rectangle 40"/>
          <p:cNvSpPr/>
          <p:nvPr/>
        </p:nvSpPr>
        <p:spPr bwMode="auto">
          <a:xfrm>
            <a:off x="5094024" y="2407027"/>
            <a:ext cx="3637133" cy="338554"/>
          </a:xfrm>
          <a:prstGeom prst="rect">
            <a:avLst/>
          </a:prstGeom>
          <a:solidFill>
            <a:srgbClr val="7889FB">
              <a:alpha val="14999"/>
            </a:srgbClr>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defRPr/>
            </a:pPr>
            <a:endParaRPr lang="en-US" sz="1600" kern="0" dirty="0">
              <a:solidFill>
                <a:srgbClr val="000000"/>
              </a:solidFill>
              <a:cs typeface="Arial" charset="0"/>
            </a:endParaRPr>
          </a:p>
        </p:txBody>
      </p:sp>
      <p:graphicFrame>
        <p:nvGraphicFramePr>
          <p:cNvPr id="42" name="Content Placeholder 14"/>
          <p:cNvGraphicFramePr>
            <a:graphicFrameLocks/>
          </p:cNvGraphicFramePr>
          <p:nvPr>
            <p:extLst/>
          </p:nvPr>
        </p:nvGraphicFramePr>
        <p:xfrm>
          <a:off x="6245577" y="1907504"/>
          <a:ext cx="2244973" cy="1510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Box 42"/>
          <p:cNvSpPr txBox="1"/>
          <p:nvPr/>
        </p:nvSpPr>
        <p:spPr>
          <a:xfrm>
            <a:off x="7501564" y="1297224"/>
            <a:ext cx="1389489" cy="830997"/>
          </a:xfrm>
          <a:prstGeom prst="rect">
            <a:avLst/>
          </a:prstGeom>
          <a:noFill/>
        </p:spPr>
        <p:txBody>
          <a:bodyPr wrap="square" rtlCol="0">
            <a:spAutoFit/>
          </a:bodyPr>
          <a:lstStyle/>
          <a:p>
            <a:pPr algn="ctr" defTabSz="457200"/>
            <a:r>
              <a:rPr lang="en-US" sz="1600" i="1" dirty="0">
                <a:solidFill>
                  <a:srgbClr val="000000"/>
                </a:solidFill>
                <a:cs typeface="Arial"/>
              </a:rPr>
              <a:t>Ubiquity Storage Service</a:t>
            </a:r>
            <a:endParaRPr lang="en-US" sz="1600" i="1" dirty="0">
              <a:solidFill>
                <a:srgbClr val="000000"/>
              </a:solidFill>
              <a:cs typeface="Arial"/>
            </a:endParaRPr>
          </a:p>
        </p:txBody>
      </p:sp>
      <p:sp>
        <p:nvSpPr>
          <p:cNvPr id="44" name="TextBox 43"/>
          <p:cNvSpPr txBox="1"/>
          <p:nvPr/>
        </p:nvSpPr>
        <p:spPr>
          <a:xfrm>
            <a:off x="5086075" y="1305834"/>
            <a:ext cx="1063056" cy="846386"/>
          </a:xfrm>
          <a:prstGeom prst="rect">
            <a:avLst/>
          </a:prstGeom>
          <a:solidFill>
            <a:srgbClr val="7889FB">
              <a:alpha val="14902"/>
            </a:srgbClr>
          </a:solidFill>
          <a:ln>
            <a:solidFill>
              <a:schemeClr val="bg1"/>
            </a:solidFill>
          </a:ln>
        </p:spPr>
        <p:txBody>
          <a:bodyPr wrap="square" rtlCol="0">
            <a:spAutoFit/>
          </a:bodyPr>
          <a:lstStyle/>
          <a:p>
            <a:pPr algn="ctr" defTabSz="457200"/>
            <a:r>
              <a:rPr lang="en-US" sz="1100" i="1" dirty="0">
                <a:solidFill>
                  <a:srgbClr val="000000"/>
                </a:solidFill>
                <a:cs typeface="Arial"/>
              </a:rPr>
              <a:t>Provisioning APIs</a:t>
            </a:r>
          </a:p>
          <a:p>
            <a:pPr marL="171450" indent="-171450" defTabSz="457200">
              <a:buFont typeface="Arial" charset="0"/>
              <a:buChar char="•"/>
            </a:pPr>
            <a:r>
              <a:rPr lang="en-US" sz="900" dirty="0">
                <a:solidFill>
                  <a:srgbClr val="000000"/>
                </a:solidFill>
                <a:cs typeface="Arial"/>
              </a:rPr>
              <a:t>Create</a:t>
            </a:r>
          </a:p>
          <a:p>
            <a:pPr marL="171450" indent="-171450" defTabSz="457200">
              <a:buFont typeface="Arial" charset="0"/>
              <a:buChar char="•"/>
            </a:pPr>
            <a:r>
              <a:rPr lang="en-US" sz="900" dirty="0">
                <a:solidFill>
                  <a:srgbClr val="000000"/>
                </a:solidFill>
                <a:cs typeface="Arial"/>
              </a:rPr>
              <a:t>Delete</a:t>
            </a:r>
          </a:p>
          <a:p>
            <a:pPr marL="171450" indent="-171450" defTabSz="457200">
              <a:buFont typeface="Arial" charset="0"/>
              <a:buChar char="•"/>
            </a:pPr>
            <a:r>
              <a:rPr lang="en-US" sz="900" dirty="0">
                <a:solidFill>
                  <a:srgbClr val="000000"/>
                </a:solidFill>
                <a:cs typeface="Arial"/>
              </a:rPr>
              <a:t>List</a:t>
            </a:r>
          </a:p>
        </p:txBody>
      </p:sp>
      <p:sp>
        <p:nvSpPr>
          <p:cNvPr id="45" name="TextBox 44"/>
          <p:cNvSpPr txBox="1"/>
          <p:nvPr/>
        </p:nvSpPr>
        <p:spPr>
          <a:xfrm>
            <a:off x="5115461" y="2152220"/>
            <a:ext cx="1033670" cy="846386"/>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Access Mgmt APIs</a:t>
            </a:r>
          </a:p>
          <a:p>
            <a:pPr marL="171450" indent="-171450" defTabSz="457200">
              <a:buFont typeface="Arial" charset="0"/>
              <a:buChar char="•"/>
            </a:pPr>
            <a:r>
              <a:rPr lang="en-US" sz="900" dirty="0">
                <a:solidFill>
                  <a:srgbClr val="000000"/>
                </a:solidFill>
                <a:cs typeface="Arial"/>
              </a:rPr>
              <a:t>Attach</a:t>
            </a:r>
          </a:p>
          <a:p>
            <a:pPr marL="171450" indent="-171450" defTabSz="457200">
              <a:buFont typeface="Arial" charset="0"/>
              <a:buChar char="•"/>
            </a:pPr>
            <a:r>
              <a:rPr lang="en-US" sz="900" dirty="0">
                <a:solidFill>
                  <a:srgbClr val="000000"/>
                </a:solidFill>
                <a:cs typeface="Arial"/>
              </a:rPr>
              <a:t>Detach</a:t>
            </a:r>
          </a:p>
          <a:p>
            <a:pPr marL="171450" indent="-171450" defTabSz="457200">
              <a:buFont typeface="Arial" charset="0"/>
              <a:buChar char="•"/>
            </a:pPr>
            <a:r>
              <a:rPr lang="en-US" sz="900" dirty="0">
                <a:solidFill>
                  <a:srgbClr val="000000"/>
                </a:solidFill>
                <a:cs typeface="Arial"/>
              </a:rPr>
              <a:t>List</a:t>
            </a:r>
            <a:endParaRPr lang="en-US" sz="900" dirty="0">
              <a:solidFill>
                <a:srgbClr val="000000"/>
              </a:solidFill>
              <a:cs typeface="Arial"/>
            </a:endParaRPr>
          </a:p>
        </p:txBody>
      </p:sp>
      <p:sp>
        <p:nvSpPr>
          <p:cNvPr id="46" name="TextBox 45"/>
          <p:cNvSpPr txBox="1"/>
          <p:nvPr/>
        </p:nvSpPr>
        <p:spPr>
          <a:xfrm>
            <a:off x="6679270" y="2368003"/>
            <a:ext cx="1377584" cy="461665"/>
          </a:xfrm>
          <a:prstGeom prst="rect">
            <a:avLst/>
          </a:prstGeom>
          <a:noFill/>
        </p:spPr>
        <p:txBody>
          <a:bodyPr wrap="square" rtlCol="0">
            <a:spAutoFit/>
          </a:bodyPr>
          <a:lstStyle/>
          <a:p>
            <a:pPr algn="ctr" defTabSz="457200"/>
            <a:r>
              <a:rPr lang="en-US" sz="1200" i="1">
                <a:solidFill>
                  <a:srgbClr val="000000"/>
                </a:solidFill>
                <a:cs typeface="Arial"/>
              </a:rPr>
              <a:t>Storage Orchestrator</a:t>
            </a:r>
            <a:endParaRPr lang="en-US" sz="1200" i="1" dirty="0">
              <a:solidFill>
                <a:srgbClr val="000000"/>
              </a:solidFill>
              <a:cs typeface="Arial"/>
            </a:endParaRPr>
          </a:p>
        </p:txBody>
      </p:sp>
      <p:sp>
        <p:nvSpPr>
          <p:cNvPr id="47" name="TextBox 46"/>
          <p:cNvSpPr txBox="1"/>
          <p:nvPr/>
        </p:nvSpPr>
        <p:spPr>
          <a:xfrm>
            <a:off x="5401114" y="907400"/>
            <a:ext cx="4121769" cy="369332"/>
          </a:xfrm>
          <a:prstGeom prst="rect">
            <a:avLst/>
          </a:prstGeom>
          <a:noFill/>
        </p:spPr>
        <p:txBody>
          <a:bodyPr wrap="none" rtlCol="0">
            <a:spAutoFit/>
          </a:bodyPr>
          <a:lstStyle/>
          <a:p>
            <a:r>
              <a:rPr lang="en-US" dirty="0" smtClean="0">
                <a:solidFill>
                  <a:schemeClr val="bg1"/>
                </a:solidFill>
              </a:rPr>
              <a:t>Docker, Kubernetes, and Custom APIs</a:t>
            </a:r>
            <a:endParaRPr lang="en-US" dirty="0">
              <a:solidFill>
                <a:schemeClr val="bg1"/>
              </a:solidFill>
            </a:endParaRPr>
          </a:p>
        </p:txBody>
      </p:sp>
      <p:sp>
        <p:nvSpPr>
          <p:cNvPr id="48" name="TextBox 47"/>
          <p:cNvSpPr txBox="1"/>
          <p:nvPr/>
        </p:nvSpPr>
        <p:spPr>
          <a:xfrm>
            <a:off x="5115461" y="2994227"/>
            <a:ext cx="1033671" cy="815608"/>
          </a:xfrm>
          <a:prstGeom prst="rect">
            <a:avLst/>
          </a:prstGeom>
          <a:solidFill>
            <a:srgbClr val="7889FB">
              <a:alpha val="18824"/>
            </a:srgbClr>
          </a:solidFill>
          <a:ln>
            <a:solidFill>
              <a:schemeClr val="bg1"/>
            </a:solidFill>
          </a:ln>
        </p:spPr>
        <p:txBody>
          <a:bodyPr wrap="square" rtlCol="0">
            <a:spAutoFit/>
          </a:bodyPr>
          <a:lstStyle/>
          <a:p>
            <a:pPr algn="ctr" defTabSz="457200"/>
            <a:r>
              <a:rPr lang="en-US" sz="1100" dirty="0">
                <a:solidFill>
                  <a:srgbClr val="000000"/>
                </a:solidFill>
                <a:cs typeface="Arial"/>
              </a:rPr>
              <a:t>Custom APIs</a:t>
            </a:r>
          </a:p>
          <a:p>
            <a:pPr marL="171450" indent="-171450" defTabSz="457200">
              <a:buFont typeface="Arial" charset="0"/>
              <a:buChar char="•"/>
            </a:pPr>
            <a:r>
              <a:rPr lang="en-US" sz="900" dirty="0">
                <a:solidFill>
                  <a:srgbClr val="000000"/>
                </a:solidFill>
                <a:cs typeface="Arial"/>
              </a:rPr>
              <a:t>ACLs</a:t>
            </a:r>
          </a:p>
          <a:p>
            <a:pPr marL="171450" indent="-171450" defTabSz="457200">
              <a:buFont typeface="Arial" charset="0"/>
              <a:buChar char="•"/>
            </a:pPr>
            <a:r>
              <a:rPr lang="en-US" sz="900" dirty="0" err="1">
                <a:solidFill>
                  <a:srgbClr val="000000"/>
                </a:solidFill>
                <a:cs typeface="Arial"/>
              </a:rPr>
              <a:t>QoS</a:t>
            </a:r>
            <a:endParaRPr lang="en-US" sz="900" dirty="0">
              <a:solidFill>
                <a:srgbClr val="000000"/>
              </a:solidFill>
              <a:cs typeface="Arial"/>
            </a:endParaRPr>
          </a:p>
          <a:p>
            <a:pPr marL="171450" indent="-171450" defTabSz="457200">
              <a:buFont typeface="Arial" charset="0"/>
              <a:buChar char="•"/>
            </a:pPr>
            <a:r>
              <a:rPr lang="en-US" sz="900" dirty="0">
                <a:solidFill>
                  <a:srgbClr val="000000"/>
                </a:solidFill>
                <a:cs typeface="Arial"/>
              </a:rPr>
              <a:t>Snapshot</a:t>
            </a:r>
          </a:p>
          <a:p>
            <a:pPr marL="171450" indent="-171450" defTabSz="457200">
              <a:buFont typeface="Arial" charset="0"/>
              <a:buChar char="•"/>
            </a:pPr>
            <a:endParaRPr lang="en-US" sz="900" dirty="0">
              <a:solidFill>
                <a:srgbClr val="000000"/>
              </a:solidFill>
              <a:cs typeface="Arial"/>
            </a:endParaRPr>
          </a:p>
        </p:txBody>
      </p:sp>
    </p:spTree>
    <p:extLst>
      <p:ext uri="{BB962C8B-B14F-4D97-AF65-F5344CB8AC3E}">
        <p14:creationId xmlns:p14="http://schemas.microsoft.com/office/powerpoint/2010/main" val="3821152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6138" y="77450"/>
            <a:ext cx="5523875" cy="369332"/>
          </a:xfrm>
          <a:prstGeom prst="rect">
            <a:avLst/>
          </a:prstGeom>
          <a:noFill/>
        </p:spPr>
        <p:txBody>
          <a:bodyPr wrap="square" rtlCol="0">
            <a:spAutoFit/>
          </a:bodyPr>
          <a:lstStyle/>
          <a:p>
            <a:pPr algn="ctr">
              <a:buNone/>
            </a:pPr>
            <a:r>
              <a:rPr lang="en-US" b="1" dirty="0" smtClean="0"/>
              <a:t>The  Case for Docker in HPC Environments</a:t>
            </a:r>
            <a:endParaRPr lang="en-US" b="1" dirty="0"/>
          </a:p>
        </p:txBody>
      </p:sp>
      <p:sp>
        <p:nvSpPr>
          <p:cNvPr id="4" name="TextBox 3"/>
          <p:cNvSpPr txBox="1"/>
          <p:nvPr/>
        </p:nvSpPr>
        <p:spPr>
          <a:xfrm>
            <a:off x="290286" y="482192"/>
            <a:ext cx="8599715" cy="4278094"/>
          </a:xfrm>
          <a:prstGeom prst="rect">
            <a:avLst/>
          </a:prstGeom>
          <a:noFill/>
        </p:spPr>
        <p:txBody>
          <a:bodyPr wrap="square" rtlCol="0">
            <a:spAutoFit/>
          </a:bodyPr>
          <a:lstStyle/>
          <a:p>
            <a:r>
              <a:rPr lang="en-US" sz="1400" dirty="0"/>
              <a:t>Running a new application, even on a machine one is very familiar with, is often an exercise in resolving dependencies.  To </a:t>
            </a:r>
            <a:r>
              <a:rPr lang="en-US" sz="1400" dirty="0" err="1"/>
              <a:t>ge</a:t>
            </a:r>
            <a:r>
              <a:rPr lang="en-US" sz="1400" dirty="0"/>
              <a:t> a new application running, one may have to, for example, assemble the combinations of:</a:t>
            </a:r>
          </a:p>
          <a:p>
            <a:pPr marL="1085941" lvl="2" indent="-400050">
              <a:buAutoNum type="romanLcParenR"/>
            </a:pPr>
            <a:r>
              <a:rPr lang="en-US" sz="1200" dirty="0"/>
              <a:t>MPI and </a:t>
            </a:r>
            <a:r>
              <a:rPr lang="en-US" sz="1200" dirty="0" err="1"/>
              <a:t>OpenPM</a:t>
            </a:r>
            <a:r>
              <a:rPr lang="en-US" sz="1200" dirty="0"/>
              <a:t> libraries</a:t>
            </a:r>
          </a:p>
          <a:p>
            <a:pPr marL="1085941" lvl="2" indent="-400050">
              <a:buAutoNum type="romanLcParenR"/>
            </a:pPr>
            <a:r>
              <a:rPr lang="en-US" sz="1200" dirty="0"/>
              <a:t>GPU support (e.g. CUDA, OpenGL)</a:t>
            </a:r>
          </a:p>
          <a:p>
            <a:pPr marL="1085941" lvl="2" indent="-400050">
              <a:buAutoNum type="romanLcParenR"/>
            </a:pPr>
            <a:r>
              <a:rPr lang="en-US" sz="1200" dirty="0"/>
              <a:t>Compilers and run time support</a:t>
            </a:r>
          </a:p>
          <a:p>
            <a:pPr marL="1085941" lvl="2" indent="-400050">
              <a:buAutoNum type="romanLcParenR"/>
            </a:pPr>
            <a:r>
              <a:rPr lang="en-US" sz="1200" dirty="0"/>
              <a:t>Other version dependencies (e.g. </a:t>
            </a:r>
            <a:r>
              <a:rPr lang="en-US" sz="1200" dirty="0" err="1"/>
              <a:t>perl</a:t>
            </a:r>
            <a:r>
              <a:rPr lang="en-US" sz="1200" dirty="0"/>
              <a:t>, python, etc.)</a:t>
            </a:r>
            <a:endParaRPr lang="en-US" sz="1200" dirty="0"/>
          </a:p>
          <a:p>
            <a:r>
              <a:rPr lang="en-US" sz="1400" dirty="0"/>
              <a:t> </a:t>
            </a:r>
            <a:r>
              <a:rPr lang="en-US" sz="1400" dirty="0"/>
              <a:t>On an HPC environment, where multiple users share a system, it’s often up to the users to work directly with system administrators to pull together the right dependencies for a given application.  This process can take a considerable amount of time.</a:t>
            </a:r>
          </a:p>
          <a:p>
            <a:r>
              <a:rPr lang="en-US" sz="1400" dirty="0"/>
              <a:t>The difficulty in moving applications between different systems/software stacks, and the associated testing overhead this problem creates for software development, is the major reason behind the creation of Docker, and has been a driver for the adoption of Docker in </a:t>
            </a:r>
            <a:r>
              <a:rPr lang="en-US" sz="1400" dirty="0"/>
              <a:t>HPC </a:t>
            </a:r>
            <a:r>
              <a:rPr lang="en-US" sz="1400" dirty="0"/>
              <a:t>environments:</a:t>
            </a:r>
            <a:r>
              <a:rPr lang="en-US" sz="1400" dirty="0"/>
              <a:t>	</a:t>
            </a:r>
            <a:br>
              <a:rPr lang="en-US" sz="1400" dirty="0"/>
            </a:br>
            <a:r>
              <a:rPr lang="en-US" sz="1400" dirty="0"/>
              <a:t>	</a:t>
            </a:r>
            <a:r>
              <a:rPr lang="en-US" sz="1400" dirty="0"/>
              <a:t>“The </a:t>
            </a:r>
            <a:r>
              <a:rPr lang="en-US" sz="1400" dirty="0"/>
              <a:t>value here, as it’s been proven out in mainstream IT and now HPC is that the admin’s job </a:t>
            </a:r>
            <a:r>
              <a:rPr lang="en-US" sz="1400" dirty="0"/>
              <a:t>	becomes </a:t>
            </a:r>
            <a:r>
              <a:rPr lang="en-US" sz="1400" dirty="0"/>
              <a:t>far simpler than before in that she is freed from deploying the many applications that </a:t>
            </a:r>
            <a:r>
              <a:rPr lang="en-US" sz="1400" dirty="0"/>
              <a:t/>
            </a:r>
            <a:br>
              <a:rPr lang="en-US" sz="1400" dirty="0"/>
            </a:br>
            <a:r>
              <a:rPr lang="en-US" sz="1400" dirty="0"/>
              <a:t>	might be </a:t>
            </a:r>
            <a:r>
              <a:rPr lang="en-US" sz="1400" dirty="0"/>
              <a:t>running on the cluster—it becomes a matter of creating the Docker images, moving </a:t>
            </a:r>
            <a:r>
              <a:rPr lang="en-US" sz="1400" dirty="0"/>
              <a:t>	them </a:t>
            </a:r>
            <a:r>
              <a:rPr lang="en-US" sz="1400" dirty="0"/>
              <a:t>into the </a:t>
            </a:r>
            <a:r>
              <a:rPr lang="en-US" sz="1400" dirty="0"/>
              <a:t>repository</a:t>
            </a:r>
            <a:r>
              <a:rPr lang="en-US" sz="1400" dirty="0"/>
              <a:t>, then allowing the scheduler, in this case LSF, orchestrate the rest</a:t>
            </a:r>
            <a:r>
              <a:rPr lang="en-US" sz="1400" dirty="0"/>
              <a:t>.”</a:t>
            </a:r>
          </a:p>
          <a:p>
            <a:pPr>
              <a:buNone/>
            </a:pPr>
            <a:r>
              <a:rPr lang="en-US" sz="1400" dirty="0"/>
              <a:t>	</a:t>
            </a:r>
            <a:r>
              <a:rPr lang="en-US" sz="1400" dirty="0"/>
              <a:t> </a:t>
            </a:r>
            <a:r>
              <a:rPr lang="en-US" sz="1400" dirty="0"/>
              <a:t>(from: </a:t>
            </a:r>
            <a:r>
              <a:rPr lang="en-US" sz="1400" dirty="0">
                <a:hlinkClick r:id="rId2"/>
              </a:rPr>
              <a:t>http://www.nextplatform.com/2015/03/23/hpc-schedulers-snap-to-docker</a:t>
            </a:r>
            <a:r>
              <a:rPr lang="en-US" sz="1400" dirty="0">
                <a:hlinkClick r:id="rId2"/>
              </a:rPr>
              <a:t>/</a:t>
            </a:r>
            <a:r>
              <a:rPr lang="en-US" sz="1400" dirty="0"/>
              <a:t>)</a:t>
            </a:r>
          </a:p>
          <a:p>
            <a:pPr>
              <a:buNone/>
            </a:pPr>
            <a:endParaRPr lang="en-US" sz="1400" dirty="0"/>
          </a:p>
          <a:p>
            <a:pPr>
              <a:buNone/>
            </a:pPr>
            <a:endParaRPr lang="en-US" sz="1400" dirty="0"/>
          </a:p>
        </p:txBody>
      </p:sp>
    </p:spTree>
    <p:extLst>
      <p:ext uri="{BB962C8B-B14F-4D97-AF65-F5344CB8AC3E}">
        <p14:creationId xmlns:p14="http://schemas.microsoft.com/office/powerpoint/2010/main" val="396074190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1624" y="247164"/>
            <a:ext cx="5523875" cy="369332"/>
          </a:xfrm>
          <a:prstGeom prst="rect">
            <a:avLst/>
          </a:prstGeom>
          <a:noFill/>
        </p:spPr>
        <p:txBody>
          <a:bodyPr wrap="square" rtlCol="0">
            <a:spAutoFit/>
          </a:bodyPr>
          <a:lstStyle/>
          <a:p>
            <a:pPr algn="ctr">
              <a:buNone/>
            </a:pPr>
            <a:r>
              <a:rPr lang="en-US" b="1" dirty="0" smtClean="0"/>
              <a:t>The  Case for Docker in HPC Environments (2)</a:t>
            </a:r>
            <a:endParaRPr lang="en-US" b="1" dirty="0"/>
          </a:p>
        </p:txBody>
      </p:sp>
      <p:sp>
        <p:nvSpPr>
          <p:cNvPr id="4" name="TextBox 3"/>
          <p:cNvSpPr txBox="1"/>
          <p:nvPr/>
        </p:nvSpPr>
        <p:spPr>
          <a:xfrm>
            <a:off x="129200" y="780449"/>
            <a:ext cx="8853715" cy="3816429"/>
          </a:xfrm>
          <a:prstGeom prst="rect">
            <a:avLst/>
          </a:prstGeom>
          <a:noFill/>
        </p:spPr>
        <p:txBody>
          <a:bodyPr wrap="square" rtlCol="0">
            <a:spAutoFit/>
          </a:bodyPr>
          <a:lstStyle/>
          <a:p>
            <a:r>
              <a:rPr lang="en-US" sz="1400" dirty="0"/>
              <a:t>Another benefit of using Docker is the workload management aspect of containerization.  Containers have been well demonstrated to provide some of the isolation benefits of VMs, but with much lower overhead:</a:t>
            </a:r>
          </a:p>
          <a:p>
            <a:endParaRPr lang="en-US" sz="1400" dirty="0"/>
          </a:p>
          <a:p>
            <a:endParaRPr lang="en-US" sz="1400" dirty="0"/>
          </a:p>
          <a:p>
            <a:endParaRPr lang="en-US" sz="1400" dirty="0"/>
          </a:p>
          <a:p>
            <a:pPr lvl="5"/>
            <a:endParaRPr lang="en-US" sz="1400" dirty="0"/>
          </a:p>
          <a:p>
            <a:pPr lvl="5"/>
            <a:endParaRPr lang="en-US" sz="1400" dirty="0"/>
          </a:p>
          <a:p>
            <a:pPr lvl="5"/>
            <a:endParaRPr lang="en-US" sz="1400" dirty="0"/>
          </a:p>
          <a:p>
            <a:pPr lvl="5"/>
            <a:endParaRPr lang="en-US" sz="1400" dirty="0"/>
          </a:p>
          <a:p>
            <a:pPr lvl="5"/>
            <a:r>
              <a:rPr lang="en-US" sz="900" dirty="0"/>
              <a:t>Source: http://domino.research.ibm.com/library/cyberdig.nsf/papers/0929052195DD819C85257D2300681E7B/$File/rc25482.pdf</a:t>
            </a:r>
            <a:endParaRPr lang="en-US" sz="900" dirty="0"/>
          </a:p>
          <a:p>
            <a:pPr lvl="5"/>
            <a:endParaRPr lang="en-US" sz="1400" dirty="0"/>
          </a:p>
          <a:p>
            <a:r>
              <a:rPr lang="en-US" sz="1400" dirty="0"/>
              <a:t>Docker </a:t>
            </a:r>
            <a:r>
              <a:rPr lang="en-US" sz="1400" dirty="0"/>
              <a:t>integrates the use of control groups with its change management features, allowing users to wrap up the resource requirements of a job and provide a repeatable, portable method of running a given application</a:t>
            </a:r>
            <a:r>
              <a:rPr lang="en-US" sz="1400" dirty="0"/>
              <a:t>.</a:t>
            </a:r>
          </a:p>
          <a:p>
            <a:r>
              <a:rPr lang="en-US" sz="1400" dirty="0"/>
              <a:t>The </a:t>
            </a:r>
            <a:r>
              <a:rPr lang="en-US" sz="1400" dirty="0"/>
              <a:t>ability to run a job in a reproducible manner is very important aspect. . . Docker provides the benefit of a source control mechanism, like a </a:t>
            </a:r>
            <a:r>
              <a:rPr lang="en-US" sz="1400" dirty="0" err="1"/>
              <a:t>git</a:t>
            </a:r>
            <a:r>
              <a:rPr lang="en-US" sz="1400" dirty="0"/>
              <a:t> environment, for container development, allowing the changes to an application and its environment to be carefully </a:t>
            </a:r>
            <a:r>
              <a:rPr lang="en-US" sz="1400" dirty="0"/>
              <a:t>managed. This increased portability can be beneficial when running on different systems (which may become more common as Cloud computing continues to develop)</a:t>
            </a:r>
            <a:endParaRPr lang="en-US" sz="1400" dirty="0"/>
          </a:p>
        </p:txBody>
      </p:sp>
      <p:pic>
        <p:nvPicPr>
          <p:cNvPr id="7" name="Picture 6"/>
          <p:cNvPicPr>
            <a:picLocks noChangeAspect="1"/>
          </p:cNvPicPr>
          <p:nvPr/>
        </p:nvPicPr>
        <p:blipFill>
          <a:blip r:embed="rId2"/>
          <a:stretch>
            <a:fillRect/>
          </a:stretch>
        </p:blipFill>
        <p:spPr>
          <a:xfrm>
            <a:off x="631413" y="1277036"/>
            <a:ext cx="7515225" cy="1752600"/>
          </a:xfrm>
          <a:prstGeom prst="rect">
            <a:avLst/>
          </a:prstGeom>
        </p:spPr>
      </p:pic>
    </p:spTree>
    <p:extLst>
      <p:ext uri="{BB962C8B-B14F-4D97-AF65-F5344CB8AC3E}">
        <p14:creationId xmlns:p14="http://schemas.microsoft.com/office/powerpoint/2010/main" val="187417965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1909" y="145564"/>
            <a:ext cx="5523875" cy="369332"/>
          </a:xfrm>
          <a:prstGeom prst="rect">
            <a:avLst/>
          </a:prstGeom>
          <a:noFill/>
        </p:spPr>
        <p:txBody>
          <a:bodyPr wrap="square" rtlCol="0">
            <a:spAutoFit/>
          </a:bodyPr>
          <a:lstStyle/>
          <a:p>
            <a:pPr algn="ctr">
              <a:buNone/>
            </a:pPr>
            <a:r>
              <a:rPr lang="en-US" b="1" dirty="0" smtClean="0"/>
              <a:t>The  Case for Docker in HPC Environments (3)</a:t>
            </a:r>
            <a:endParaRPr lang="en-US" b="1" dirty="0"/>
          </a:p>
        </p:txBody>
      </p:sp>
      <p:pic>
        <p:nvPicPr>
          <p:cNvPr id="2" name="Picture 1"/>
          <p:cNvPicPr>
            <a:picLocks noChangeAspect="1"/>
          </p:cNvPicPr>
          <p:nvPr/>
        </p:nvPicPr>
        <p:blipFill>
          <a:blip r:embed="rId2"/>
          <a:stretch>
            <a:fillRect/>
          </a:stretch>
        </p:blipFill>
        <p:spPr>
          <a:xfrm>
            <a:off x="254002" y="618633"/>
            <a:ext cx="7448323" cy="4527249"/>
          </a:xfrm>
          <a:prstGeom prst="rect">
            <a:avLst/>
          </a:prstGeom>
        </p:spPr>
      </p:pic>
      <p:sp>
        <p:nvSpPr>
          <p:cNvPr id="5" name="TextBox 4"/>
          <p:cNvSpPr txBox="1"/>
          <p:nvPr/>
        </p:nvSpPr>
        <p:spPr>
          <a:xfrm>
            <a:off x="7760382" y="145564"/>
            <a:ext cx="1238476" cy="5078313"/>
          </a:xfrm>
          <a:prstGeom prst="rect">
            <a:avLst/>
          </a:prstGeom>
          <a:noFill/>
        </p:spPr>
        <p:txBody>
          <a:bodyPr wrap="square" rtlCol="0">
            <a:spAutoFit/>
          </a:bodyPr>
          <a:lstStyle/>
          <a:p>
            <a:r>
              <a:rPr lang="en-US" sz="1200" dirty="0"/>
              <a:t>This is the vision of Docker usage described in “The Next Platform, March 2015”.  . The implication is that we expect more data movement and more diverse compute environments as we move forward with HPC cloud enablement.</a:t>
            </a:r>
            <a:br>
              <a:rPr lang="en-US" sz="1200" dirty="0"/>
            </a:br>
            <a:r>
              <a:rPr lang="en-US" sz="1200" dirty="0"/>
              <a:t/>
            </a:r>
            <a:br>
              <a:rPr lang="en-US" sz="1200" dirty="0"/>
            </a:br>
            <a:r>
              <a:rPr lang="en-US" sz="1200" dirty="0"/>
              <a:t/>
            </a:r>
            <a:br>
              <a:rPr lang="en-US" sz="1200" dirty="0"/>
            </a:br>
            <a:r>
              <a:rPr lang="en-US" sz="1200" dirty="0"/>
              <a:t>This slide is presented to generate discussion. . . Is this a vision others share?</a:t>
            </a:r>
            <a:endParaRPr lang="en-US" sz="1200" dirty="0"/>
          </a:p>
        </p:txBody>
      </p:sp>
    </p:spTree>
    <p:extLst>
      <p:ext uri="{BB962C8B-B14F-4D97-AF65-F5344CB8AC3E}">
        <p14:creationId xmlns:p14="http://schemas.microsoft.com/office/powerpoint/2010/main" val="9385774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483042" y="743638"/>
            <a:ext cx="3404766" cy="3271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79183" rIns="67563" bIns="35133"/>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marL="719138" indent="-26193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marL="11303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nSpc>
                <a:spcPct val="93000"/>
              </a:lnSpc>
              <a:spcBef>
                <a:spcPts val="676"/>
              </a:spcBef>
              <a:buSzPct val="100000"/>
              <a:buFont typeface="Arial" panose="020B0604020202020204" pitchFamily="34" charset="0"/>
              <a:buChar char="•"/>
            </a:pPr>
            <a:r>
              <a:rPr lang="en-US" altLang="en-US" sz="1201" b="1">
                <a:solidFill>
                  <a:srgbClr val="666666"/>
                </a:solidFill>
              </a:rPr>
              <a:t>Multi-Protocol access to same data (Posix, NFS, SMB, Swift, S3)</a:t>
            </a:r>
          </a:p>
          <a:p>
            <a:pPr>
              <a:lnSpc>
                <a:spcPct val="93000"/>
              </a:lnSpc>
              <a:spcBef>
                <a:spcPts val="676"/>
              </a:spcBef>
              <a:buSzPct val="100000"/>
              <a:buFont typeface="Arial" panose="020B0604020202020204" pitchFamily="34" charset="0"/>
              <a:buChar char="•"/>
            </a:pPr>
            <a:r>
              <a:rPr lang="en-US" altLang="en-US" sz="1201" b="1">
                <a:solidFill>
                  <a:srgbClr val="666666"/>
                </a:solidFill>
              </a:rPr>
              <a:t>Multi-Region active-active global cluster </a:t>
            </a:r>
          </a:p>
          <a:p>
            <a:pPr>
              <a:lnSpc>
                <a:spcPct val="93000"/>
              </a:lnSpc>
              <a:spcBef>
                <a:spcPts val="676"/>
              </a:spcBef>
              <a:buSzPct val="100000"/>
              <a:buFont typeface="Arial" panose="020B0604020202020204" pitchFamily="34" charset="0"/>
              <a:buChar char="•"/>
            </a:pPr>
            <a:r>
              <a:rPr lang="en-US" altLang="en-US" sz="1201" b="1">
                <a:solidFill>
                  <a:srgbClr val="666666"/>
                </a:solidFill>
              </a:rPr>
              <a:t>Multi-Region object caching (AFM)</a:t>
            </a:r>
          </a:p>
          <a:p>
            <a:pPr>
              <a:lnSpc>
                <a:spcPct val="93000"/>
              </a:lnSpc>
              <a:spcBef>
                <a:spcPts val="676"/>
              </a:spcBef>
              <a:buSzPct val="100000"/>
              <a:buFont typeface="Arial" panose="020B0604020202020204" pitchFamily="34" charset="0"/>
              <a:buChar char="•"/>
            </a:pPr>
            <a:r>
              <a:rPr lang="en-US" altLang="en-US" sz="1201" b="1">
                <a:solidFill>
                  <a:srgbClr val="666666"/>
                </a:solidFill>
              </a:rPr>
              <a:t>Amazon S3 API support</a:t>
            </a:r>
          </a:p>
          <a:p>
            <a:pPr>
              <a:lnSpc>
                <a:spcPct val="93000"/>
              </a:lnSpc>
              <a:spcBef>
                <a:spcPts val="676"/>
              </a:spcBef>
              <a:buSzPct val="100000"/>
              <a:buFont typeface="Arial" panose="020B0604020202020204" pitchFamily="34" charset="0"/>
              <a:buChar char="•"/>
            </a:pPr>
            <a:r>
              <a:rPr lang="en-US" altLang="en-US" sz="1201" b="1">
                <a:solidFill>
                  <a:srgbClr val="666666"/>
                </a:solidFill>
              </a:rPr>
              <a:t>Tape Out support via LTFS (tiering) and TSM (backup)</a:t>
            </a:r>
          </a:p>
          <a:p>
            <a:pPr>
              <a:lnSpc>
                <a:spcPct val="93000"/>
              </a:lnSpc>
              <a:spcBef>
                <a:spcPts val="676"/>
              </a:spcBef>
              <a:buSzPct val="100000"/>
              <a:buFont typeface="Arial" panose="020B0604020202020204" pitchFamily="34" charset="0"/>
              <a:buChar char="•"/>
            </a:pPr>
            <a:r>
              <a:rPr lang="en-US" altLang="en-US" sz="1201" b="1">
                <a:solidFill>
                  <a:srgbClr val="666666"/>
                </a:solidFill>
              </a:rPr>
              <a:t>Data migration tool for migrating data from other storage systems (on/off-prem) to Spectrum Scale Unified File and Object </a:t>
            </a:r>
          </a:p>
          <a:p>
            <a:pPr eaLnBrk="1">
              <a:lnSpc>
                <a:spcPct val="93000"/>
              </a:lnSpc>
              <a:buSzPct val="100000"/>
            </a:pPr>
            <a:endParaRPr lang="en-US" altLang="en-US" b="1">
              <a:solidFill>
                <a:srgbClr val="666666"/>
              </a:solidFill>
            </a:endParaRPr>
          </a:p>
          <a:p>
            <a:pPr lvl="1" eaLnBrk="1">
              <a:lnSpc>
                <a:spcPct val="93000"/>
              </a:lnSpc>
              <a:buSzPct val="100000"/>
            </a:pPr>
            <a:endParaRPr lang="en-US" altLang="en-US" sz="1201">
              <a:solidFill>
                <a:srgbClr val="666666"/>
              </a:solidFill>
            </a:endParaRPr>
          </a:p>
          <a:p>
            <a:pPr>
              <a:lnSpc>
                <a:spcPct val="93000"/>
              </a:lnSpc>
              <a:spcBef>
                <a:spcPts val="676"/>
              </a:spcBef>
              <a:buSzPct val="100000"/>
            </a:pPr>
            <a:endParaRPr lang="en-US" altLang="en-US" sz="1201">
              <a:solidFill>
                <a:srgbClr val="666666"/>
              </a:solidFill>
            </a:endParaRPr>
          </a:p>
          <a:p>
            <a:pPr>
              <a:lnSpc>
                <a:spcPct val="93000"/>
              </a:lnSpc>
              <a:spcBef>
                <a:spcPts val="676"/>
              </a:spcBef>
              <a:buSzPct val="100000"/>
            </a:pPr>
            <a:endParaRPr lang="en-US" altLang="en-US" sz="1201">
              <a:solidFill>
                <a:srgbClr val="666666"/>
              </a:solidFill>
            </a:endParaRPr>
          </a:p>
          <a:p>
            <a:pPr>
              <a:lnSpc>
                <a:spcPct val="93000"/>
              </a:lnSpc>
              <a:spcBef>
                <a:spcPts val="676"/>
              </a:spcBef>
              <a:buSzPct val="100000"/>
            </a:pPr>
            <a:endParaRPr lang="en-US" altLang="en-US" sz="1201">
              <a:solidFill>
                <a:srgbClr val="666666"/>
              </a:solidFill>
            </a:endParaRPr>
          </a:p>
        </p:txBody>
      </p:sp>
      <p:sp>
        <p:nvSpPr>
          <p:cNvPr id="84995" name="Text Box 2"/>
          <p:cNvSpPr txBox="1">
            <a:spLocks noChangeArrowheads="1"/>
          </p:cNvSpPr>
          <p:nvPr/>
        </p:nvSpPr>
        <p:spPr bwMode="auto">
          <a:xfrm>
            <a:off x="1487810" y="228811"/>
            <a:ext cx="6332840" cy="68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63" tIns="111073" rIns="67563" bIns="35133"/>
          <a:lstStyle>
            <a:lvl1pPr>
              <a:lnSpc>
                <a:spcPct val="93000"/>
              </a:lnSpc>
              <a:spcBef>
                <a:spcPts val="9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1pPr>
            <a:lvl2pPr>
              <a:lnSpc>
                <a:spcPct val="93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2pPr>
            <a:lvl3pPr>
              <a:lnSpc>
                <a:spcPct val="93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3pPr>
            <a:lvl4pPr>
              <a:lnSpc>
                <a:spcPct val="93000"/>
              </a:lnSpc>
              <a:spcBef>
                <a:spcPts val="4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9pPr>
          </a:lstStyle>
          <a:p>
            <a:pPr eaLnBrk="1" hangingPunct="1">
              <a:lnSpc>
                <a:spcPct val="84000"/>
              </a:lnSpc>
              <a:spcBef>
                <a:spcPct val="0"/>
              </a:spcBef>
              <a:buClrTx/>
              <a:buFontTx/>
              <a:buNone/>
              <a:defRPr/>
            </a:pPr>
            <a:r>
              <a:rPr lang="en-US" altLang="en-US" sz="2102">
                <a:solidFill>
                  <a:srgbClr val="191919"/>
                </a:solidFill>
              </a:rPr>
              <a:t>Spectrum Scale Object: Key Features               </a:t>
            </a:r>
          </a:p>
        </p:txBody>
      </p:sp>
      <p:sp>
        <p:nvSpPr>
          <p:cNvPr id="3" name="TextBox 2"/>
          <p:cNvSpPr txBox="1"/>
          <p:nvPr/>
        </p:nvSpPr>
        <p:spPr>
          <a:xfrm>
            <a:off x="5086826" y="821101"/>
            <a:ext cx="2733823" cy="3223959"/>
          </a:xfrm>
          <a:prstGeom prst="rect">
            <a:avLst/>
          </a:prstGeom>
          <a:noFill/>
        </p:spPr>
        <p:txBody>
          <a:bodyPr>
            <a:spAutoFit/>
          </a:bodyPr>
          <a:lstStyle/>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Native file based object encryption </a:t>
            </a:r>
          </a:p>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Object compression</a:t>
            </a:r>
          </a:p>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Support for RHEL and Ubuntu (in progress) platforms</a:t>
            </a:r>
          </a:p>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Heat based object </a:t>
            </a:r>
            <a:r>
              <a:rPr lang="en-US" altLang="en-US" sz="1201" b="1" dirty="0" err="1">
                <a:solidFill>
                  <a:srgbClr val="666666"/>
                </a:solidFill>
              </a:rPr>
              <a:t>tiering</a:t>
            </a:r>
            <a:endParaRPr lang="en-US" altLang="en-US" sz="1201" b="1" dirty="0">
              <a:solidFill>
                <a:srgbClr val="666666"/>
              </a:solidFill>
            </a:endParaRPr>
          </a:p>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Hybrid Cloud play – Can tier its data to IBM COS / </a:t>
            </a:r>
            <a:r>
              <a:rPr lang="en-US" altLang="en-US" sz="1201" b="1" dirty="0" err="1">
                <a:solidFill>
                  <a:srgbClr val="666666"/>
                </a:solidFill>
              </a:rPr>
              <a:t>Softlayer</a:t>
            </a:r>
            <a:r>
              <a:rPr lang="en-US" altLang="en-US" sz="1201" b="1" dirty="0">
                <a:solidFill>
                  <a:srgbClr val="666666"/>
                </a:solidFill>
              </a:rPr>
              <a:t> / Amazon via TCT</a:t>
            </a:r>
          </a:p>
          <a:p>
            <a:pPr marL="214513" indent="-214513">
              <a:lnSpc>
                <a:spcPct val="93000"/>
              </a:lnSpc>
              <a:spcBef>
                <a:spcPts val="676"/>
              </a:spcBef>
              <a:buSzPct val="100000"/>
              <a:buFont typeface="Arial" panose="020B0604020202020204" pitchFamily="34" charset="0"/>
              <a:buChar char="•"/>
              <a:defRPr/>
            </a:pPr>
            <a:r>
              <a:rPr lang="en-US" altLang="en-US" sz="1201" b="1" dirty="0">
                <a:solidFill>
                  <a:srgbClr val="666666"/>
                </a:solidFill>
              </a:rPr>
              <a:t>Future roadmap candidates</a:t>
            </a:r>
          </a:p>
          <a:p>
            <a:pPr lvl="1" eaLnBrk="1">
              <a:lnSpc>
                <a:spcPct val="93000"/>
              </a:lnSpc>
              <a:buClr>
                <a:srgbClr val="000000"/>
              </a:buClr>
              <a:buSzPct val="100000"/>
              <a:buFont typeface="Times New Roman" panose="02020603050405020304" pitchFamily="18" charset="0"/>
              <a:buChar char="–"/>
              <a:defRPr/>
            </a:pPr>
            <a:r>
              <a:rPr lang="en-US" altLang="en-US" sz="1201" dirty="0" err="1">
                <a:solidFill>
                  <a:srgbClr val="666666"/>
                </a:solidFill>
              </a:rPr>
              <a:t>Aspera</a:t>
            </a:r>
            <a:r>
              <a:rPr lang="en-US" altLang="en-US" sz="1201" dirty="0">
                <a:solidFill>
                  <a:srgbClr val="666666"/>
                </a:solidFill>
              </a:rPr>
              <a:t> Integration</a:t>
            </a:r>
          </a:p>
          <a:p>
            <a:pPr lvl="1" eaLnBrk="1">
              <a:lnSpc>
                <a:spcPct val="93000"/>
              </a:lnSpc>
              <a:buClr>
                <a:srgbClr val="000000"/>
              </a:buClr>
              <a:buSzPct val="100000"/>
              <a:buFont typeface="Times New Roman" panose="02020603050405020304" pitchFamily="18" charset="0"/>
              <a:buChar char="–"/>
              <a:defRPr/>
            </a:pPr>
            <a:r>
              <a:rPr lang="en-US" altLang="en-US" sz="1201" dirty="0">
                <a:solidFill>
                  <a:srgbClr val="666666"/>
                </a:solidFill>
              </a:rPr>
              <a:t>WORM (Immutability Support)</a:t>
            </a:r>
          </a:p>
          <a:p>
            <a:pPr lvl="1" eaLnBrk="1">
              <a:lnSpc>
                <a:spcPct val="93000"/>
              </a:lnSpc>
              <a:buClr>
                <a:srgbClr val="000000"/>
              </a:buClr>
              <a:buSzPct val="100000"/>
              <a:buFont typeface="Times New Roman" panose="02020603050405020304" pitchFamily="18" charset="0"/>
              <a:buChar char="–"/>
              <a:defRPr/>
            </a:pPr>
            <a:r>
              <a:rPr lang="en-US" altLang="en-US" sz="1201" dirty="0">
                <a:solidFill>
                  <a:srgbClr val="666666"/>
                </a:solidFill>
              </a:rPr>
              <a:t>High Latency Media Support </a:t>
            </a:r>
          </a:p>
          <a:p>
            <a:pPr>
              <a:defRPr/>
            </a:pPr>
            <a:endParaRPr lang="en-US" dirty="0"/>
          </a:p>
        </p:txBody>
      </p:sp>
      <p:pic>
        <p:nvPicPr>
          <p:cNvPr id="11878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651" y="3185487"/>
            <a:ext cx="3233157" cy="165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9808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03654" y="641148"/>
            <a:ext cx="6920045" cy="42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63" tIns="79183" rIns="67563" bIns="35133"/>
          <a:lstStyle>
            <a:lvl1pPr marL="2857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1pPr>
            <a:lvl2pPr marL="719138" indent="-261938">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2pPr>
            <a:lvl3pPr marL="1130300" indent="-215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S PGothic" panose="020B0600070205080204" pitchFamily="34" charset="-128"/>
              </a:defRPr>
            </a:lvl9pPr>
          </a:lstStyle>
          <a:p>
            <a:pPr>
              <a:lnSpc>
                <a:spcPct val="93000"/>
              </a:lnSpc>
              <a:spcBef>
                <a:spcPts val="676"/>
              </a:spcBef>
              <a:buSzPct val="100000"/>
              <a:buFont typeface="Arial" panose="020B0604020202020204" pitchFamily="34" charset="0"/>
              <a:buChar char="•"/>
            </a:pPr>
            <a:r>
              <a:rPr lang="en-US" altLang="en-US" b="1" dirty="0">
                <a:solidFill>
                  <a:srgbClr val="666666"/>
                </a:solidFill>
              </a:rPr>
              <a:t>Thin-Thick storage capacity site deployments for Object data</a:t>
            </a:r>
          </a:p>
          <a:p>
            <a:pPr lvl="1">
              <a:lnSpc>
                <a:spcPct val="93000"/>
              </a:lnSpc>
              <a:spcBef>
                <a:spcPts val="676"/>
              </a:spcBef>
              <a:buSzPct val="100000"/>
            </a:pPr>
            <a:r>
              <a:rPr lang="en-US" altLang="en-US" dirty="0">
                <a:solidFill>
                  <a:srgbClr val="666666"/>
                </a:solidFill>
              </a:rPr>
              <a:t>Successful deployment at Yahoo Japan (Caching between Japan and US sites)</a:t>
            </a:r>
          </a:p>
          <a:p>
            <a:pPr>
              <a:lnSpc>
                <a:spcPct val="93000"/>
              </a:lnSpc>
              <a:spcBef>
                <a:spcPts val="676"/>
              </a:spcBef>
              <a:buSzPct val="100000"/>
              <a:buFont typeface="Arial" panose="020B0604020202020204" pitchFamily="34" charset="0"/>
              <a:buChar char="•"/>
            </a:pPr>
            <a:endParaRPr lang="en-US" altLang="en-US" sz="1201" dirty="0">
              <a:solidFill>
                <a:srgbClr val="666666"/>
              </a:solidFill>
            </a:endParaRPr>
          </a:p>
          <a:p>
            <a:pPr eaLnBrk="1">
              <a:lnSpc>
                <a:spcPct val="93000"/>
              </a:lnSpc>
              <a:buSzPct val="100000"/>
            </a:pPr>
            <a:endParaRPr lang="en-US" altLang="en-US" b="1" dirty="0">
              <a:solidFill>
                <a:srgbClr val="666666"/>
              </a:solidFill>
            </a:endParaRPr>
          </a:p>
          <a:p>
            <a:pPr lvl="1" eaLnBrk="1">
              <a:lnSpc>
                <a:spcPct val="93000"/>
              </a:lnSpc>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a:p>
            <a:pPr>
              <a:lnSpc>
                <a:spcPct val="93000"/>
              </a:lnSpc>
              <a:spcBef>
                <a:spcPts val="676"/>
              </a:spcBef>
              <a:buSzPct val="100000"/>
            </a:pPr>
            <a:endParaRPr lang="en-US" altLang="en-US" sz="1201" dirty="0">
              <a:solidFill>
                <a:srgbClr val="666666"/>
              </a:solidFill>
            </a:endParaRPr>
          </a:p>
        </p:txBody>
      </p:sp>
      <p:sp>
        <p:nvSpPr>
          <p:cNvPr id="87043" name="Text Box 2"/>
          <p:cNvSpPr txBox="1">
            <a:spLocks noChangeArrowheads="1"/>
          </p:cNvSpPr>
          <p:nvPr/>
        </p:nvSpPr>
        <p:spPr bwMode="auto">
          <a:xfrm>
            <a:off x="2083038" y="53628"/>
            <a:ext cx="6332840" cy="6864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67563" tIns="111073" rIns="67563" bIns="35133"/>
          <a:lstStyle>
            <a:lvl1pPr>
              <a:lnSpc>
                <a:spcPct val="93000"/>
              </a:lnSpc>
              <a:spcBef>
                <a:spcPts val="9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1pPr>
            <a:lvl2pPr>
              <a:lnSpc>
                <a:spcPct val="93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2pPr>
            <a:lvl3pPr>
              <a:lnSpc>
                <a:spcPct val="93000"/>
              </a:lnSpc>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666666"/>
                </a:solidFill>
                <a:latin typeface="Arial" charset="0"/>
                <a:ea typeface="MS PGothic" charset="-128"/>
              </a:defRPr>
            </a:lvl3pPr>
            <a:lvl4pPr>
              <a:lnSpc>
                <a:spcPct val="93000"/>
              </a:lnSpc>
              <a:spcBef>
                <a:spcPts val="4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4pPr>
            <a:lvl5pPr>
              <a:lnSpc>
                <a:spcPct val="93000"/>
              </a:lnSpc>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666666"/>
                </a:solidFill>
                <a:latin typeface="Arial" charset="0"/>
                <a:ea typeface="MS PGothic" charset="-128"/>
              </a:defRPr>
            </a:lvl9pPr>
          </a:lstStyle>
          <a:p>
            <a:pPr eaLnBrk="1" hangingPunct="1">
              <a:lnSpc>
                <a:spcPct val="84000"/>
              </a:lnSpc>
              <a:spcBef>
                <a:spcPct val="0"/>
              </a:spcBef>
              <a:buClrTx/>
              <a:buFontTx/>
              <a:buNone/>
              <a:defRPr/>
            </a:pPr>
            <a:r>
              <a:rPr lang="en-US" altLang="en-US" sz="2102" dirty="0">
                <a:solidFill>
                  <a:srgbClr val="000000"/>
                </a:solidFill>
              </a:rPr>
              <a:t>Spectrum Scale </a:t>
            </a:r>
            <a:r>
              <a:rPr lang="en-US" altLang="en-US" sz="2102" dirty="0">
                <a:solidFill>
                  <a:srgbClr val="191919"/>
                </a:solidFill>
              </a:rPr>
              <a:t>Object: Top Use Cases</a:t>
            </a:r>
          </a:p>
        </p:txBody>
      </p:sp>
      <p:sp>
        <p:nvSpPr>
          <p:cNvPr id="36" name="Rounded Rectangle 35"/>
          <p:cNvSpPr/>
          <p:nvPr/>
        </p:nvSpPr>
        <p:spPr bwMode="auto">
          <a:xfrm>
            <a:off x="5008172" y="2276795"/>
            <a:ext cx="1122607" cy="1273957"/>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lIns="0" tIns="0" rIns="0" bIns="0"/>
          <a:lstStyle/>
          <a:p>
            <a:pPr defTabSz="686440">
              <a:lnSpc>
                <a:spcPct val="90000"/>
              </a:lnSpc>
              <a:defRPr/>
            </a:pPr>
            <a:endParaRPr lang="en-US" sz="1501">
              <a:solidFill>
                <a:srgbClr val="191919"/>
              </a:solidFill>
              <a:latin typeface="HelvNeue Light for IBM" pitchFamily="34" charset="0"/>
            </a:endParaRPr>
          </a:p>
        </p:txBody>
      </p:sp>
      <p:sp>
        <p:nvSpPr>
          <p:cNvPr id="37" name="Rounded Rectangle 36"/>
          <p:cNvSpPr/>
          <p:nvPr/>
        </p:nvSpPr>
        <p:spPr bwMode="auto">
          <a:xfrm>
            <a:off x="2165903" y="2296459"/>
            <a:ext cx="1122607" cy="1273956"/>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lIns="0" tIns="0" rIns="0" bIns="0"/>
          <a:lstStyle/>
          <a:p>
            <a:pPr defTabSz="686440">
              <a:lnSpc>
                <a:spcPct val="90000"/>
              </a:lnSpc>
              <a:defRPr/>
            </a:pPr>
            <a:endParaRPr lang="en-US" sz="1501">
              <a:solidFill>
                <a:srgbClr val="191919"/>
              </a:solidFill>
              <a:latin typeface="HelvNeue Light for IBM" pitchFamily="34" charset="0"/>
            </a:endParaRPr>
          </a:p>
        </p:txBody>
      </p:sp>
      <p:pic>
        <p:nvPicPr>
          <p:cNvPr id="12083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056" y="2535996"/>
            <a:ext cx="828250" cy="82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0839" name="Picture 2" descr="https://upload.wikimedia.org/wikipedia/commons/thumb/6/6e/Scheme_of_four_disk_storage.svg/2000px-Scheme_of_four_disk_stor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204" y="2646827"/>
            <a:ext cx="395654" cy="4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0" name="Picture 2" descr="https://upload.wikimedia.org/wikipedia/commons/thumb/6/6e/Scheme_of_four_disk_storage.svg/2000px-Scheme_of_four_disk_stor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610" y="2761233"/>
            <a:ext cx="395654" cy="4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1" name="Picture 2" descr="https://upload.wikimedia.org/wikipedia/commons/thumb/6/6e/Scheme_of_four_disk_storage.svg/2000px-Scheme_of_four_disk_stor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214" y="2637293"/>
            <a:ext cx="395654" cy="46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2" name="Picture 2" descr="https://upload.wikimedia.org/wikipedia/commons/thumb/6/6e/Scheme_of_four_disk_storage.svg/2000px-Scheme_of_four_disk_storag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620" y="2751699"/>
            <a:ext cx="395654" cy="46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843" name="Straight Connector 42"/>
          <p:cNvCxnSpPr>
            <a:cxnSpLocks noChangeShapeType="1"/>
            <a:endCxn id="120839" idx="1"/>
          </p:cNvCxnSpPr>
          <p:nvPr/>
        </p:nvCxnSpPr>
        <p:spPr bwMode="auto">
          <a:xfrm>
            <a:off x="5929378" y="2863722"/>
            <a:ext cx="197827" cy="1549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cxnSp>
      <p:sp>
        <p:nvSpPr>
          <p:cNvPr id="120844" name="Rectangle 43"/>
          <p:cNvSpPr>
            <a:spLocks noChangeArrowheads="1"/>
          </p:cNvSpPr>
          <p:nvPr/>
        </p:nvSpPr>
        <p:spPr bwMode="auto">
          <a:xfrm>
            <a:off x="6637264" y="2688537"/>
            <a:ext cx="686435" cy="68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defTabSz="686440">
              <a:lnSpc>
                <a:spcPct val="90000"/>
              </a:lnSpc>
              <a:spcBef>
                <a:spcPct val="0"/>
              </a:spcBef>
              <a:buClrTx/>
              <a:buSzTx/>
            </a:pPr>
            <a:r>
              <a:rPr lang="en-US" altLang="en-US" sz="1501">
                <a:solidFill>
                  <a:srgbClr val="191919"/>
                </a:solidFill>
                <a:latin typeface="HelvNeue Light for IBM"/>
              </a:rPr>
              <a:t>…</a:t>
            </a:r>
          </a:p>
        </p:txBody>
      </p:sp>
      <p:sp>
        <p:nvSpPr>
          <p:cNvPr id="120845" name="Rounded Rectangle 44"/>
          <p:cNvSpPr>
            <a:spLocks noChangeArrowheads="1"/>
          </p:cNvSpPr>
          <p:nvPr/>
        </p:nvSpPr>
        <p:spPr bwMode="auto">
          <a:xfrm>
            <a:off x="6320265" y="3285593"/>
            <a:ext cx="883070" cy="14300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Unlimited storage</a:t>
            </a:r>
          </a:p>
        </p:txBody>
      </p:sp>
      <p:sp>
        <p:nvSpPr>
          <p:cNvPr id="120846" name="Rounded Rectangle 45"/>
          <p:cNvSpPr>
            <a:spLocks noChangeArrowheads="1"/>
          </p:cNvSpPr>
          <p:nvPr/>
        </p:nvSpPr>
        <p:spPr bwMode="auto">
          <a:xfrm>
            <a:off x="5145221" y="2353662"/>
            <a:ext cx="883070" cy="14300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b="1">
                <a:solidFill>
                  <a:srgbClr val="3333CC"/>
                </a:solidFill>
                <a:latin typeface="HelvNeue Light for IBM"/>
              </a:rPr>
              <a:t>Central Site</a:t>
            </a:r>
          </a:p>
        </p:txBody>
      </p:sp>
      <p:sp>
        <p:nvSpPr>
          <p:cNvPr id="120847" name="Rounded Rectangle 46"/>
          <p:cNvSpPr>
            <a:spLocks noChangeArrowheads="1"/>
          </p:cNvSpPr>
          <p:nvPr/>
        </p:nvSpPr>
        <p:spPr bwMode="auto">
          <a:xfrm>
            <a:off x="6162956" y="2364387"/>
            <a:ext cx="1533753" cy="150158"/>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901">
                <a:solidFill>
                  <a:srgbClr val="191919"/>
                </a:solidFill>
                <a:latin typeface="HelvNeue Light for IBM"/>
              </a:rPr>
              <a:t>Centralized Analytics</a:t>
            </a:r>
          </a:p>
        </p:txBody>
      </p:sp>
      <p:sp>
        <p:nvSpPr>
          <p:cNvPr id="120848" name="Rounded Rectangle 47"/>
          <p:cNvSpPr>
            <a:spLocks noChangeArrowheads="1"/>
          </p:cNvSpPr>
          <p:nvPr/>
        </p:nvSpPr>
        <p:spPr bwMode="auto">
          <a:xfrm>
            <a:off x="6095028" y="3486994"/>
            <a:ext cx="1533754" cy="148966"/>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901">
                <a:solidFill>
                  <a:srgbClr val="191919"/>
                </a:solidFill>
                <a:latin typeface="HelvNeue Light for IBM"/>
              </a:rPr>
              <a:t>Centralized Backup</a:t>
            </a:r>
          </a:p>
        </p:txBody>
      </p:sp>
      <p:pic>
        <p:nvPicPr>
          <p:cNvPr id="1208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903" y="2640868"/>
            <a:ext cx="516018" cy="5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0850" name="Rounded Rectangle 49"/>
          <p:cNvSpPr>
            <a:spLocks noChangeArrowheads="1"/>
          </p:cNvSpPr>
          <p:nvPr/>
        </p:nvSpPr>
        <p:spPr bwMode="auto">
          <a:xfrm>
            <a:off x="1264957" y="3203363"/>
            <a:ext cx="883070" cy="143007"/>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901">
                <a:solidFill>
                  <a:srgbClr val="191919"/>
                </a:solidFill>
                <a:latin typeface="HelvNeue Light for IBM"/>
              </a:rPr>
              <a:t>Applications</a:t>
            </a:r>
          </a:p>
        </p:txBody>
      </p:sp>
      <p:pic>
        <p:nvPicPr>
          <p:cNvPr id="120851" name="Picture 2" descr="https://upload.wikimedia.org/wikipedia/commons/thumb/6/6e/Scheme_of_four_disk_storage.svg/2000px-Scheme_of_four_disk_storage.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920" y="2744548"/>
            <a:ext cx="268139" cy="31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852" name="Straight Connector 51"/>
          <p:cNvCxnSpPr>
            <a:cxnSpLocks noChangeShapeType="1"/>
          </p:cNvCxnSpPr>
          <p:nvPr/>
        </p:nvCxnSpPr>
        <p:spPr bwMode="auto">
          <a:xfrm>
            <a:off x="2557981" y="2898281"/>
            <a:ext cx="197827" cy="15493"/>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cxnSp>
      <p:sp>
        <p:nvSpPr>
          <p:cNvPr id="120853" name="Rounded Rectangle 52"/>
          <p:cNvSpPr>
            <a:spLocks noChangeArrowheads="1"/>
          </p:cNvSpPr>
          <p:nvPr/>
        </p:nvSpPr>
        <p:spPr bwMode="auto">
          <a:xfrm>
            <a:off x="2307718" y="3180721"/>
            <a:ext cx="881878" cy="144199"/>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Limited storage</a:t>
            </a:r>
          </a:p>
        </p:txBody>
      </p:sp>
      <p:sp>
        <p:nvSpPr>
          <p:cNvPr id="120854" name="Rounded Rectangle 53"/>
          <p:cNvSpPr>
            <a:spLocks noChangeArrowheads="1"/>
          </p:cNvSpPr>
          <p:nvPr/>
        </p:nvSpPr>
        <p:spPr bwMode="auto">
          <a:xfrm>
            <a:off x="2285076" y="2446617"/>
            <a:ext cx="883070" cy="14300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b="1">
                <a:solidFill>
                  <a:srgbClr val="3333CC"/>
                </a:solidFill>
                <a:latin typeface="HelvNeue Light for IBM"/>
              </a:rPr>
              <a:t>Site 1</a:t>
            </a:r>
          </a:p>
        </p:txBody>
      </p:sp>
      <p:sp>
        <p:nvSpPr>
          <p:cNvPr id="55" name="Arc 54"/>
          <p:cNvSpPr/>
          <p:nvPr/>
        </p:nvSpPr>
        <p:spPr bwMode="auto">
          <a:xfrm>
            <a:off x="1667761" y="2749315"/>
            <a:ext cx="561303" cy="423063"/>
          </a:xfrm>
          <a:prstGeom prst="arc">
            <a:avLst>
              <a:gd name="adj1" fmla="val 8572355"/>
              <a:gd name="adj2" fmla="val 20357259"/>
            </a:avLst>
          </a:prstGeom>
          <a:noFill/>
          <a:ln w="28575" cap="flat" cmpd="sng" algn="ctr">
            <a:solidFill>
              <a:schemeClr val="tx2"/>
            </a:solidFill>
            <a:prstDash val="sysDash"/>
            <a:round/>
            <a:headEnd type="triangle" w="med" len="med"/>
            <a:tailEnd type="triangle"/>
          </a:ln>
          <a:effectLst/>
        </p:spPr>
        <p:txBody>
          <a:bodyPr anchor="ctr"/>
          <a:lstStyle/>
          <a:p>
            <a:pPr algn="ctr">
              <a:lnSpc>
                <a:spcPct val="93000"/>
              </a:lnSpc>
              <a:buClr>
                <a:srgbClr val="000000"/>
              </a:buClr>
              <a:buSzPct val="100000"/>
              <a:buFont typeface="Times New Roman" panose="02020603050405020304" pitchFamily="18" charset="0"/>
              <a:buNone/>
              <a:defRPr/>
            </a:pPr>
            <a:endParaRPr lang="en-US"/>
          </a:p>
        </p:txBody>
      </p:sp>
      <p:cxnSp>
        <p:nvCxnSpPr>
          <p:cNvPr id="120856" name="Straight Arrow Connector 55"/>
          <p:cNvCxnSpPr>
            <a:cxnSpLocks noChangeShapeType="1"/>
          </p:cNvCxnSpPr>
          <p:nvPr/>
        </p:nvCxnSpPr>
        <p:spPr bwMode="auto">
          <a:xfrm flipV="1">
            <a:off x="3288510" y="2761232"/>
            <a:ext cx="1701787" cy="8342"/>
          </a:xfrm>
          <a:prstGeom prst="straightConnector1">
            <a:avLst/>
          </a:prstGeom>
          <a:noFill/>
          <a:ln w="28575">
            <a:solidFill>
              <a:schemeClr val="tx1"/>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120857" name="Rounded Rectangle 56"/>
          <p:cNvSpPr>
            <a:spLocks noChangeArrowheads="1"/>
          </p:cNvSpPr>
          <p:nvPr/>
        </p:nvSpPr>
        <p:spPr bwMode="auto">
          <a:xfrm>
            <a:off x="1282832" y="2553872"/>
            <a:ext cx="883070" cy="14300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Object Data</a:t>
            </a:r>
            <a:br>
              <a:rPr lang="en-US" altLang="en-US" sz="751">
                <a:solidFill>
                  <a:srgbClr val="191919"/>
                </a:solidFill>
                <a:latin typeface="HelvNeue Light for IBM"/>
              </a:rPr>
            </a:br>
            <a:endParaRPr lang="en-US" altLang="en-US" sz="751">
              <a:solidFill>
                <a:srgbClr val="191919"/>
              </a:solidFill>
              <a:latin typeface="HelvNeue Light for IBM"/>
            </a:endParaRPr>
          </a:p>
        </p:txBody>
      </p:sp>
      <p:sp>
        <p:nvSpPr>
          <p:cNvPr id="120858" name="Rounded Rectangle 57"/>
          <p:cNvSpPr>
            <a:spLocks noChangeArrowheads="1"/>
          </p:cNvSpPr>
          <p:nvPr/>
        </p:nvSpPr>
        <p:spPr bwMode="auto">
          <a:xfrm>
            <a:off x="2274350" y="1847177"/>
            <a:ext cx="883070" cy="143007"/>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Spectrum Scale Cluster with Protocol Nodes (Object Enabled)</a:t>
            </a:r>
          </a:p>
        </p:txBody>
      </p:sp>
      <p:sp>
        <p:nvSpPr>
          <p:cNvPr id="120859" name="Rounded Rectangle 58"/>
          <p:cNvSpPr>
            <a:spLocks noChangeArrowheads="1"/>
          </p:cNvSpPr>
          <p:nvPr/>
        </p:nvSpPr>
        <p:spPr bwMode="auto">
          <a:xfrm>
            <a:off x="5107086" y="1803084"/>
            <a:ext cx="881878" cy="144199"/>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Spectrum Scale Cluster with Protocol Nodes (Object Enabled)</a:t>
            </a:r>
          </a:p>
        </p:txBody>
      </p:sp>
      <p:sp>
        <p:nvSpPr>
          <p:cNvPr id="120860" name="Rectangle 59"/>
          <p:cNvSpPr>
            <a:spLocks noChangeArrowheads="1"/>
          </p:cNvSpPr>
          <p:nvPr/>
        </p:nvSpPr>
        <p:spPr bwMode="auto">
          <a:xfrm>
            <a:off x="3287800" y="2230913"/>
            <a:ext cx="1713932" cy="44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93000"/>
              </a:lnSpc>
              <a:buClr>
                <a:srgbClr val="000000"/>
              </a:buClr>
              <a:buSzPct val="100000"/>
              <a:buFont typeface="Times New Roman" panose="02020603050405020304" pitchFamily="18" charset="0"/>
              <a:buNone/>
            </a:pPr>
            <a:r>
              <a:rPr lang="en-US" altLang="en-US" sz="826">
                <a:latin typeface="HelvNeue Light for IBM"/>
              </a:rPr>
              <a:t>Spectrum Scale</a:t>
            </a:r>
          </a:p>
          <a:p>
            <a:pPr algn="ctr">
              <a:lnSpc>
                <a:spcPct val="93000"/>
              </a:lnSpc>
              <a:buClr>
                <a:srgbClr val="000000"/>
              </a:buClr>
              <a:buSzPct val="100000"/>
              <a:buFont typeface="Times New Roman" panose="02020603050405020304" pitchFamily="18" charset="0"/>
              <a:buNone/>
            </a:pPr>
            <a:r>
              <a:rPr lang="en-US" altLang="en-US" sz="826">
                <a:latin typeface="HelvNeue Light for IBM"/>
              </a:rPr>
              <a:t>AFM (IW) Relationship with </a:t>
            </a:r>
            <a:br>
              <a:rPr lang="en-US" altLang="en-US" sz="826">
                <a:latin typeface="HelvNeue Light for IBM"/>
              </a:rPr>
            </a:br>
            <a:r>
              <a:rPr lang="en-US" altLang="en-US" sz="826">
                <a:latin typeface="HelvNeue Light for IBM"/>
              </a:rPr>
              <a:t>cache eviction enabled on Site 1</a:t>
            </a:r>
            <a:endParaRPr lang="en-US" altLang="en-US" sz="826"/>
          </a:p>
        </p:txBody>
      </p:sp>
      <p:sp>
        <p:nvSpPr>
          <p:cNvPr id="120861" name="Rounded Rectangle 60"/>
          <p:cNvSpPr>
            <a:spLocks noChangeArrowheads="1"/>
          </p:cNvSpPr>
          <p:nvPr/>
        </p:nvSpPr>
        <p:spPr bwMode="auto">
          <a:xfrm>
            <a:off x="6320265" y="1767332"/>
            <a:ext cx="1132141" cy="1549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Object Data can be accessed as Files using Unified file and Object Feature and used for analytics</a:t>
            </a:r>
          </a:p>
        </p:txBody>
      </p:sp>
      <p:sp>
        <p:nvSpPr>
          <p:cNvPr id="120862" name="Rounded Rectangle 61"/>
          <p:cNvSpPr>
            <a:spLocks noChangeArrowheads="1"/>
          </p:cNvSpPr>
          <p:nvPr/>
        </p:nvSpPr>
        <p:spPr bwMode="auto">
          <a:xfrm>
            <a:off x="6447779" y="3689588"/>
            <a:ext cx="1132141" cy="1549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lnSpc>
                <a:spcPct val="93000"/>
              </a:lnSpc>
              <a:spcBef>
                <a:spcPts val="900"/>
              </a:spcBef>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1pPr>
            <a:lvl2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2pPr>
            <a:lvl3pPr>
              <a:lnSpc>
                <a:spcPct val="93000"/>
              </a:lnSpc>
              <a:buClr>
                <a:srgbClr val="000000"/>
              </a:buClr>
              <a:buSzPct val="100000"/>
              <a:buFont typeface="Times New Roman" panose="02020603050405020304" pitchFamily="18" charset="0"/>
              <a:defRPr sz="1600">
                <a:solidFill>
                  <a:srgbClr val="666666"/>
                </a:solidFill>
                <a:latin typeface="Arial" panose="020B0604020202020204" pitchFamily="34" charset="0"/>
                <a:ea typeface="MS PGothic" panose="020B0600070205080204" pitchFamily="34" charset="-128"/>
              </a:defRPr>
            </a:lvl3pPr>
            <a:lvl4pPr>
              <a:lnSpc>
                <a:spcPct val="93000"/>
              </a:lnSpc>
              <a:spcBef>
                <a:spcPts val="400"/>
              </a:spcBef>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4pPr>
            <a:lvl5pPr>
              <a:lnSpc>
                <a:spcPct val="93000"/>
              </a:lnSpc>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666666"/>
                </a:solidFill>
                <a:latin typeface="Arial" panose="020B0604020202020204" pitchFamily="34" charset="0"/>
                <a:ea typeface="MS PGothic" panose="020B0600070205080204" pitchFamily="34" charset="-128"/>
              </a:defRPr>
            </a:lvl9pPr>
          </a:lstStyle>
          <a:p>
            <a:pPr algn="ctr" defTabSz="686440">
              <a:lnSpc>
                <a:spcPct val="90000"/>
              </a:lnSpc>
              <a:spcBef>
                <a:spcPct val="0"/>
              </a:spcBef>
              <a:buClrTx/>
              <a:buSzTx/>
            </a:pPr>
            <a:r>
              <a:rPr lang="en-US" altLang="en-US" sz="751">
                <a:solidFill>
                  <a:srgbClr val="191919"/>
                </a:solidFill>
                <a:latin typeface="HelvNeue Light for IBM"/>
              </a:rPr>
              <a:t>Data can be centrally backed to Tape</a:t>
            </a:r>
          </a:p>
        </p:txBody>
      </p:sp>
      <p:sp>
        <p:nvSpPr>
          <p:cNvPr id="2" name="TextBox 1"/>
          <p:cNvSpPr txBox="1"/>
          <p:nvPr/>
        </p:nvSpPr>
        <p:spPr>
          <a:xfrm>
            <a:off x="782595" y="4267200"/>
            <a:ext cx="7760043" cy="658669"/>
          </a:xfrm>
          <a:prstGeom prst="rect">
            <a:avLst/>
          </a:prstGeom>
          <a:noFill/>
        </p:spPr>
        <p:txBody>
          <a:bodyPr wrap="square" rtlCol="0">
            <a:spAutoFit/>
          </a:bodyPr>
          <a:lstStyle/>
          <a:p>
            <a:r>
              <a:rPr lang="en-US" dirty="0">
                <a:hlinkClick r:id="rId6"/>
              </a:rPr>
              <a:t>https://www.linkedin.com/pulse/ibm-spectrum-scale-makes-news-japan-smita-raut</a:t>
            </a:r>
            <a:endParaRPr lang="en-US" dirty="0"/>
          </a:p>
        </p:txBody>
      </p:sp>
    </p:spTree>
    <p:extLst>
      <p:ext uri="{BB962C8B-B14F-4D97-AF65-F5344CB8AC3E}">
        <p14:creationId xmlns:p14="http://schemas.microsoft.com/office/powerpoint/2010/main" val="24072774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956948" y="3167063"/>
            <a:ext cx="800100" cy="8691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4" name="Rectangle 3"/>
          <p:cNvSpPr/>
          <p:nvPr/>
        </p:nvSpPr>
        <p:spPr>
          <a:xfrm>
            <a:off x="1240632" y="1827610"/>
            <a:ext cx="435769"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6" name="Rectangle 5"/>
          <p:cNvSpPr/>
          <p:nvPr/>
        </p:nvSpPr>
        <p:spPr>
          <a:xfrm>
            <a:off x="1306116" y="1885950"/>
            <a:ext cx="435769" cy="1940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7" name="Rectangle 6"/>
          <p:cNvSpPr/>
          <p:nvPr/>
        </p:nvSpPr>
        <p:spPr>
          <a:xfrm>
            <a:off x="1372791" y="1944291"/>
            <a:ext cx="434578" cy="1928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8" name="Rectangle 7"/>
          <p:cNvSpPr/>
          <p:nvPr/>
        </p:nvSpPr>
        <p:spPr>
          <a:xfrm>
            <a:off x="1438276" y="2001441"/>
            <a:ext cx="435769"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9" name="Rectangle 8"/>
          <p:cNvSpPr/>
          <p:nvPr/>
        </p:nvSpPr>
        <p:spPr>
          <a:xfrm>
            <a:off x="1503760" y="2059782"/>
            <a:ext cx="435769" cy="1928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0" name="Rectangle 9"/>
          <p:cNvSpPr/>
          <p:nvPr/>
        </p:nvSpPr>
        <p:spPr>
          <a:xfrm>
            <a:off x="1570435" y="2116931"/>
            <a:ext cx="435769" cy="1940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2" name="Rectangle 11"/>
          <p:cNvSpPr/>
          <p:nvPr/>
        </p:nvSpPr>
        <p:spPr>
          <a:xfrm>
            <a:off x="2630091" y="1837135"/>
            <a:ext cx="434578"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3" name="Rectangle 12"/>
          <p:cNvSpPr/>
          <p:nvPr/>
        </p:nvSpPr>
        <p:spPr>
          <a:xfrm>
            <a:off x="2695576" y="1895475"/>
            <a:ext cx="435769" cy="19407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4" name="Rectangle 13"/>
          <p:cNvSpPr/>
          <p:nvPr/>
        </p:nvSpPr>
        <p:spPr>
          <a:xfrm>
            <a:off x="3864769" y="1846660"/>
            <a:ext cx="435769"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5" name="Rectangle 14"/>
          <p:cNvSpPr/>
          <p:nvPr/>
        </p:nvSpPr>
        <p:spPr>
          <a:xfrm>
            <a:off x="3931444" y="1905001"/>
            <a:ext cx="435769" cy="1928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6" name="Rectangle 15"/>
          <p:cNvSpPr/>
          <p:nvPr/>
        </p:nvSpPr>
        <p:spPr>
          <a:xfrm>
            <a:off x="5238751" y="1856185"/>
            <a:ext cx="435769"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7" name="Rectangle 16"/>
          <p:cNvSpPr/>
          <p:nvPr/>
        </p:nvSpPr>
        <p:spPr>
          <a:xfrm>
            <a:off x="5304235" y="1914526"/>
            <a:ext cx="435769" cy="1928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8" name="Rectangle 17"/>
          <p:cNvSpPr/>
          <p:nvPr/>
        </p:nvSpPr>
        <p:spPr>
          <a:xfrm>
            <a:off x="6481763" y="1865710"/>
            <a:ext cx="435769" cy="19407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19" name="Rectangle 18"/>
          <p:cNvSpPr/>
          <p:nvPr/>
        </p:nvSpPr>
        <p:spPr>
          <a:xfrm>
            <a:off x="6548438" y="1924051"/>
            <a:ext cx="435769" cy="19288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22" name="Rectangle 21"/>
          <p:cNvSpPr/>
          <p:nvPr/>
        </p:nvSpPr>
        <p:spPr>
          <a:xfrm>
            <a:off x="4625579" y="2703910"/>
            <a:ext cx="435769" cy="192881"/>
          </a:xfrm>
          <a:prstGeom prst="rect">
            <a:avLst/>
          </a:prstGeom>
          <a:solidFill>
            <a:srgbClr val="FF8E8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cxnSp>
        <p:nvCxnSpPr>
          <p:cNvPr id="26" name="Connector: Elbow 25"/>
          <p:cNvCxnSpPr>
            <a:stCxn id="10" idx="2"/>
            <a:endCxn id="22" idx="1"/>
          </p:cNvCxnSpPr>
          <p:nvPr/>
        </p:nvCxnSpPr>
        <p:spPr>
          <a:xfrm rot="16200000" flipH="1">
            <a:off x="2962276" y="1137047"/>
            <a:ext cx="489346" cy="2837260"/>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or: Elbow 33"/>
          <p:cNvCxnSpPr>
            <a:stCxn id="13" idx="2"/>
            <a:endCxn id="22" idx="1"/>
          </p:cNvCxnSpPr>
          <p:nvPr/>
        </p:nvCxnSpPr>
        <p:spPr>
          <a:xfrm rot="16200000" flipH="1">
            <a:off x="3414118" y="1588889"/>
            <a:ext cx="710803" cy="1712119"/>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Connector: Elbow 37"/>
          <p:cNvCxnSpPr>
            <a:stCxn id="15" idx="2"/>
            <a:endCxn id="22" idx="1"/>
          </p:cNvCxnSpPr>
          <p:nvPr/>
        </p:nvCxnSpPr>
        <p:spPr>
          <a:xfrm rot="16200000" flipH="1">
            <a:off x="4036219" y="2210991"/>
            <a:ext cx="702469" cy="476250"/>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or: Elbow 39"/>
          <p:cNvCxnSpPr>
            <a:stCxn id="17" idx="2"/>
            <a:endCxn id="22" idx="3"/>
          </p:cNvCxnSpPr>
          <p:nvPr/>
        </p:nvCxnSpPr>
        <p:spPr>
          <a:xfrm rot="5400000">
            <a:off x="4945261" y="2223493"/>
            <a:ext cx="692944" cy="460771"/>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ctor: Elbow 41"/>
          <p:cNvCxnSpPr>
            <a:stCxn id="19" idx="2"/>
            <a:endCxn id="22" idx="3"/>
          </p:cNvCxnSpPr>
          <p:nvPr/>
        </p:nvCxnSpPr>
        <p:spPr>
          <a:xfrm rot="5400000">
            <a:off x="5572126" y="1606154"/>
            <a:ext cx="683419" cy="1704975"/>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Cylinder 50"/>
          <p:cNvSpPr/>
          <p:nvPr/>
        </p:nvSpPr>
        <p:spPr>
          <a:xfrm>
            <a:off x="8179594" y="3212307"/>
            <a:ext cx="177404" cy="164306"/>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52" name="Cylinder 51"/>
          <p:cNvSpPr/>
          <p:nvPr/>
        </p:nvSpPr>
        <p:spPr>
          <a:xfrm>
            <a:off x="8236744" y="3407569"/>
            <a:ext cx="177404" cy="16430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53" name="Cylinder 52"/>
          <p:cNvSpPr/>
          <p:nvPr/>
        </p:nvSpPr>
        <p:spPr>
          <a:xfrm>
            <a:off x="8295085" y="3602831"/>
            <a:ext cx="177403" cy="16311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54" name="Flowchart: Sequential Access Storage 53"/>
          <p:cNvSpPr/>
          <p:nvPr/>
        </p:nvSpPr>
        <p:spPr>
          <a:xfrm>
            <a:off x="8359379" y="3837385"/>
            <a:ext cx="166688" cy="171450"/>
          </a:xfrm>
          <a:prstGeom prst="flowChartMagnetic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sp>
        <p:nvSpPr>
          <p:cNvPr id="56" name="Rectangle 55"/>
          <p:cNvSpPr/>
          <p:nvPr/>
        </p:nvSpPr>
        <p:spPr>
          <a:xfrm>
            <a:off x="4579144" y="1229916"/>
            <a:ext cx="435769" cy="1928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cxnSp>
        <p:nvCxnSpPr>
          <p:cNvPr id="58" name="Connector: Elbow 57"/>
          <p:cNvCxnSpPr>
            <a:stCxn id="10" idx="0"/>
            <a:endCxn id="56" idx="1"/>
          </p:cNvCxnSpPr>
          <p:nvPr/>
        </p:nvCxnSpPr>
        <p:spPr>
          <a:xfrm rot="5400000" flipH="1" flipV="1">
            <a:off x="2788444" y="326231"/>
            <a:ext cx="790575" cy="279082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Connector: Elbow 59"/>
          <p:cNvCxnSpPr>
            <a:stCxn id="13" idx="0"/>
            <a:endCxn id="56" idx="1"/>
          </p:cNvCxnSpPr>
          <p:nvPr/>
        </p:nvCxnSpPr>
        <p:spPr>
          <a:xfrm rot="5400000" flipH="1" flipV="1">
            <a:off x="3461742" y="778074"/>
            <a:ext cx="569119" cy="1665684"/>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Connector: Elbow 62"/>
          <p:cNvCxnSpPr>
            <a:stCxn id="15" idx="0"/>
            <a:endCxn id="56" idx="1"/>
          </p:cNvCxnSpPr>
          <p:nvPr/>
        </p:nvCxnSpPr>
        <p:spPr>
          <a:xfrm rot="5400000" flipH="1" flipV="1">
            <a:off x="4074914" y="1400771"/>
            <a:ext cx="578644" cy="42981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Connector: Elbow 67"/>
          <p:cNvCxnSpPr>
            <a:stCxn id="17" idx="0"/>
            <a:endCxn id="56" idx="3"/>
          </p:cNvCxnSpPr>
          <p:nvPr/>
        </p:nvCxnSpPr>
        <p:spPr>
          <a:xfrm rot="16200000" flipV="1">
            <a:off x="4974432" y="1366838"/>
            <a:ext cx="588169" cy="507206"/>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Connector: Elbow 70"/>
          <p:cNvCxnSpPr>
            <a:stCxn id="19" idx="0"/>
            <a:endCxn id="56" idx="3"/>
          </p:cNvCxnSpPr>
          <p:nvPr/>
        </p:nvCxnSpPr>
        <p:spPr>
          <a:xfrm rot="16200000" flipV="1">
            <a:off x="5591771" y="749499"/>
            <a:ext cx="597694" cy="1751410"/>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Connector: Elbow 73"/>
          <p:cNvCxnSpPr>
            <a:endCxn id="56" idx="3"/>
          </p:cNvCxnSpPr>
          <p:nvPr/>
        </p:nvCxnSpPr>
        <p:spPr>
          <a:xfrm rot="10800000" flipV="1">
            <a:off x="5014913" y="1326356"/>
            <a:ext cx="2874169" cy="0"/>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64319" y="1231106"/>
            <a:ext cx="435769" cy="19407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cxnSp>
        <p:nvCxnSpPr>
          <p:cNvPr id="78" name="Connector: Elbow 77"/>
          <p:cNvCxnSpPr>
            <a:stCxn id="4" idx="1"/>
            <a:endCxn id="77" idx="2"/>
          </p:cNvCxnSpPr>
          <p:nvPr/>
        </p:nvCxnSpPr>
        <p:spPr>
          <a:xfrm rot="10800000">
            <a:off x="482204" y="1425178"/>
            <a:ext cx="758428" cy="500063"/>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420" name="TextBox 80"/>
          <p:cNvSpPr txBox="1">
            <a:spLocks noChangeArrowheads="1"/>
          </p:cNvSpPr>
          <p:nvPr/>
        </p:nvSpPr>
        <p:spPr bwMode="auto">
          <a:xfrm>
            <a:off x="2341960" y="2141935"/>
            <a:ext cx="621004" cy="56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a:solidFill>
                  <a:srgbClr val="000000"/>
                </a:solidFill>
              </a:rPr>
              <a:t>POWER8</a:t>
            </a:r>
          </a:p>
          <a:p>
            <a:pPr eaLnBrk="1" hangingPunct="1">
              <a:lnSpc>
                <a:spcPct val="100000"/>
              </a:lnSpc>
              <a:spcBef>
                <a:spcPct val="0"/>
              </a:spcBef>
              <a:buFontTx/>
              <a:buNone/>
            </a:pPr>
            <a:r>
              <a:rPr lang="en-US" altLang="en-US" sz="813">
                <a:solidFill>
                  <a:srgbClr val="000000"/>
                </a:solidFill>
              </a:rPr>
              <a:t>P100 GPU</a:t>
            </a:r>
          </a:p>
          <a:p>
            <a:pPr eaLnBrk="1" hangingPunct="1">
              <a:lnSpc>
                <a:spcPct val="100000"/>
              </a:lnSpc>
              <a:spcBef>
                <a:spcPct val="0"/>
              </a:spcBef>
              <a:buFontTx/>
              <a:buNone/>
            </a:pPr>
            <a:r>
              <a:rPr lang="en-US" altLang="en-US" sz="813">
                <a:solidFill>
                  <a:srgbClr val="000000"/>
                </a:solidFill>
              </a:rPr>
              <a:t>NVLink </a:t>
            </a:r>
          </a:p>
          <a:p>
            <a:pPr eaLnBrk="1" hangingPunct="1">
              <a:lnSpc>
                <a:spcPct val="100000"/>
              </a:lnSpc>
              <a:spcBef>
                <a:spcPct val="0"/>
              </a:spcBef>
              <a:buFontTx/>
              <a:buNone/>
            </a:pPr>
            <a:r>
              <a:rPr lang="en-US" altLang="en-US" sz="813">
                <a:solidFill>
                  <a:srgbClr val="000000"/>
                </a:solidFill>
              </a:rPr>
              <a:t>Server Pool</a:t>
            </a:r>
          </a:p>
        </p:txBody>
      </p:sp>
      <p:sp>
        <p:nvSpPr>
          <p:cNvPr id="16421" name="TextBox 81"/>
          <p:cNvSpPr txBox="1">
            <a:spLocks noChangeArrowheads="1"/>
          </p:cNvSpPr>
          <p:nvPr/>
        </p:nvSpPr>
        <p:spPr bwMode="auto">
          <a:xfrm>
            <a:off x="3569494" y="2143125"/>
            <a:ext cx="621004" cy="56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a:solidFill>
                  <a:srgbClr val="000000"/>
                </a:solidFill>
              </a:rPr>
              <a:t>POWER8</a:t>
            </a:r>
          </a:p>
          <a:p>
            <a:pPr eaLnBrk="1" hangingPunct="1">
              <a:lnSpc>
                <a:spcPct val="100000"/>
              </a:lnSpc>
              <a:spcBef>
                <a:spcPct val="0"/>
              </a:spcBef>
              <a:buFontTx/>
              <a:buNone/>
            </a:pPr>
            <a:r>
              <a:rPr lang="en-US" altLang="en-US" sz="813">
                <a:solidFill>
                  <a:srgbClr val="000000"/>
                </a:solidFill>
              </a:rPr>
              <a:t>Compute</a:t>
            </a:r>
          </a:p>
          <a:p>
            <a:pPr eaLnBrk="1" hangingPunct="1">
              <a:lnSpc>
                <a:spcPct val="100000"/>
              </a:lnSpc>
              <a:spcBef>
                <a:spcPct val="0"/>
              </a:spcBef>
              <a:buFontTx/>
              <a:buNone/>
            </a:pPr>
            <a:r>
              <a:rPr lang="en-US" altLang="en-US" sz="813">
                <a:solidFill>
                  <a:srgbClr val="000000"/>
                </a:solidFill>
              </a:rPr>
              <a:t>Server Pool</a:t>
            </a:r>
          </a:p>
          <a:p>
            <a:pPr eaLnBrk="1" hangingPunct="1">
              <a:lnSpc>
                <a:spcPct val="100000"/>
              </a:lnSpc>
              <a:spcBef>
                <a:spcPct val="0"/>
              </a:spcBef>
              <a:buFontTx/>
              <a:buNone/>
            </a:pPr>
            <a:r>
              <a:rPr lang="en-US" altLang="en-US" sz="813">
                <a:solidFill>
                  <a:srgbClr val="000000"/>
                </a:solidFill>
              </a:rPr>
              <a:t>Fat Mem</a:t>
            </a:r>
          </a:p>
        </p:txBody>
      </p:sp>
      <p:sp>
        <p:nvSpPr>
          <p:cNvPr id="16422" name="TextBox 82"/>
          <p:cNvSpPr txBox="1">
            <a:spLocks noChangeArrowheads="1"/>
          </p:cNvSpPr>
          <p:nvPr/>
        </p:nvSpPr>
        <p:spPr bwMode="auto">
          <a:xfrm>
            <a:off x="4950619" y="2144316"/>
            <a:ext cx="629018" cy="56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a:solidFill>
                  <a:srgbClr val="000000"/>
                </a:solidFill>
              </a:rPr>
              <a:t>POWER8</a:t>
            </a:r>
          </a:p>
          <a:p>
            <a:pPr eaLnBrk="1" hangingPunct="1">
              <a:lnSpc>
                <a:spcPct val="100000"/>
              </a:lnSpc>
              <a:spcBef>
                <a:spcPct val="0"/>
              </a:spcBef>
              <a:buFontTx/>
              <a:buNone/>
            </a:pPr>
            <a:r>
              <a:rPr lang="en-US" altLang="en-US" sz="813">
                <a:solidFill>
                  <a:srgbClr val="000000"/>
                </a:solidFill>
              </a:rPr>
              <a:t>Compute</a:t>
            </a:r>
          </a:p>
          <a:p>
            <a:pPr eaLnBrk="1" hangingPunct="1">
              <a:lnSpc>
                <a:spcPct val="100000"/>
              </a:lnSpc>
              <a:spcBef>
                <a:spcPct val="0"/>
              </a:spcBef>
              <a:buFontTx/>
              <a:buNone/>
            </a:pPr>
            <a:r>
              <a:rPr lang="en-US" altLang="en-US" sz="813">
                <a:solidFill>
                  <a:srgbClr val="000000"/>
                </a:solidFill>
              </a:rPr>
              <a:t>Server Pool</a:t>
            </a:r>
          </a:p>
          <a:p>
            <a:pPr eaLnBrk="1" hangingPunct="1">
              <a:lnSpc>
                <a:spcPct val="100000"/>
              </a:lnSpc>
              <a:spcBef>
                <a:spcPct val="0"/>
              </a:spcBef>
              <a:buFontTx/>
              <a:buNone/>
            </a:pPr>
            <a:r>
              <a:rPr lang="en-US" altLang="en-US" sz="813">
                <a:solidFill>
                  <a:srgbClr val="000000"/>
                </a:solidFill>
              </a:rPr>
              <a:t>Norm Mem</a:t>
            </a:r>
          </a:p>
        </p:txBody>
      </p:sp>
      <p:sp>
        <p:nvSpPr>
          <p:cNvPr id="16423" name="TextBox 83"/>
          <p:cNvSpPr txBox="1">
            <a:spLocks noChangeArrowheads="1"/>
          </p:cNvSpPr>
          <p:nvPr/>
        </p:nvSpPr>
        <p:spPr bwMode="auto">
          <a:xfrm>
            <a:off x="6186488" y="2137173"/>
            <a:ext cx="528030" cy="4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dirty="0">
                <a:solidFill>
                  <a:srgbClr val="000000"/>
                </a:solidFill>
              </a:rPr>
              <a:t>x86</a:t>
            </a:r>
          </a:p>
          <a:p>
            <a:pPr eaLnBrk="1" hangingPunct="1">
              <a:lnSpc>
                <a:spcPct val="100000"/>
              </a:lnSpc>
              <a:spcBef>
                <a:spcPct val="0"/>
              </a:spcBef>
              <a:buFontTx/>
              <a:buNone/>
            </a:pPr>
            <a:r>
              <a:rPr lang="en-US" altLang="en-US" sz="813" dirty="0">
                <a:solidFill>
                  <a:srgbClr val="000000"/>
                </a:solidFill>
              </a:rPr>
              <a:t>Compute</a:t>
            </a:r>
          </a:p>
          <a:p>
            <a:pPr eaLnBrk="1" hangingPunct="1">
              <a:lnSpc>
                <a:spcPct val="100000"/>
              </a:lnSpc>
              <a:spcBef>
                <a:spcPct val="0"/>
              </a:spcBef>
              <a:buFontTx/>
              <a:buNone/>
            </a:pPr>
            <a:r>
              <a:rPr lang="en-US" altLang="en-US" sz="813" dirty="0">
                <a:solidFill>
                  <a:srgbClr val="000000"/>
                </a:solidFill>
              </a:rPr>
              <a:t>Servers</a:t>
            </a:r>
          </a:p>
        </p:txBody>
      </p:sp>
      <p:sp>
        <p:nvSpPr>
          <p:cNvPr id="16425" name="TextBox 85"/>
          <p:cNvSpPr txBox="1">
            <a:spLocks noChangeArrowheads="1"/>
          </p:cNvSpPr>
          <p:nvPr/>
        </p:nvSpPr>
        <p:spPr bwMode="auto">
          <a:xfrm>
            <a:off x="4264894" y="2944416"/>
            <a:ext cx="1149995" cy="56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813">
                <a:solidFill>
                  <a:srgbClr val="000000"/>
                </a:solidFill>
              </a:rPr>
              <a:t>100Gb</a:t>
            </a:r>
            <a:br>
              <a:rPr lang="en-US" altLang="en-US" sz="813">
                <a:solidFill>
                  <a:srgbClr val="000000"/>
                </a:solidFill>
              </a:rPr>
            </a:br>
            <a:r>
              <a:rPr lang="en-US" altLang="en-US" sz="813">
                <a:solidFill>
                  <a:srgbClr val="000000"/>
                </a:solidFill>
              </a:rPr>
              <a:t>EDR </a:t>
            </a:r>
            <a:br>
              <a:rPr lang="en-US" altLang="en-US" sz="813">
                <a:solidFill>
                  <a:srgbClr val="000000"/>
                </a:solidFill>
              </a:rPr>
            </a:br>
            <a:r>
              <a:rPr lang="en-US" altLang="en-US" sz="813">
                <a:solidFill>
                  <a:srgbClr val="000000"/>
                </a:solidFill>
              </a:rPr>
              <a:t>Infiniband</a:t>
            </a:r>
            <a:br>
              <a:rPr lang="en-US" altLang="en-US" sz="813">
                <a:solidFill>
                  <a:srgbClr val="000000"/>
                </a:solidFill>
              </a:rPr>
            </a:br>
            <a:r>
              <a:rPr lang="en-US" altLang="en-US" sz="813">
                <a:solidFill>
                  <a:srgbClr val="000000"/>
                </a:solidFill>
              </a:rPr>
              <a:t>Leaf and Spine Switches</a:t>
            </a:r>
          </a:p>
        </p:txBody>
      </p:sp>
      <p:sp>
        <p:nvSpPr>
          <p:cNvPr id="16426" name="TextBox 86"/>
          <p:cNvSpPr txBox="1">
            <a:spLocks noChangeArrowheads="1"/>
          </p:cNvSpPr>
          <p:nvPr/>
        </p:nvSpPr>
        <p:spPr bwMode="auto">
          <a:xfrm>
            <a:off x="3801666" y="895350"/>
            <a:ext cx="1990725"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813">
                <a:solidFill>
                  <a:srgbClr val="000000"/>
                </a:solidFill>
              </a:rPr>
              <a:t>1Gb</a:t>
            </a:r>
            <a:br>
              <a:rPr lang="en-US" altLang="en-US" sz="813">
                <a:solidFill>
                  <a:srgbClr val="000000"/>
                </a:solidFill>
              </a:rPr>
            </a:br>
            <a:r>
              <a:rPr lang="en-US" altLang="en-US" sz="813">
                <a:solidFill>
                  <a:srgbClr val="000000"/>
                </a:solidFill>
              </a:rPr>
              <a:t>Hardware / OS / IPMI Cluster Mgmt</a:t>
            </a:r>
          </a:p>
        </p:txBody>
      </p:sp>
      <p:sp>
        <p:nvSpPr>
          <p:cNvPr id="16427" name="TextBox 87"/>
          <p:cNvSpPr txBox="1">
            <a:spLocks noChangeArrowheads="1"/>
          </p:cNvSpPr>
          <p:nvPr/>
        </p:nvSpPr>
        <p:spPr bwMode="auto">
          <a:xfrm>
            <a:off x="138082" y="752475"/>
            <a:ext cx="720390" cy="4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813">
                <a:solidFill>
                  <a:srgbClr val="000000"/>
                </a:solidFill>
              </a:rPr>
              <a:t>1 / 10 / 40Gb</a:t>
            </a:r>
            <a:br>
              <a:rPr lang="en-US" altLang="en-US" sz="813">
                <a:solidFill>
                  <a:srgbClr val="000000"/>
                </a:solidFill>
              </a:rPr>
            </a:br>
            <a:r>
              <a:rPr lang="en-US" altLang="en-US" sz="813">
                <a:solidFill>
                  <a:srgbClr val="000000"/>
                </a:solidFill>
              </a:rPr>
              <a:t>Campus  User</a:t>
            </a:r>
            <a:br>
              <a:rPr lang="en-US" altLang="en-US" sz="813">
                <a:solidFill>
                  <a:srgbClr val="000000"/>
                </a:solidFill>
              </a:rPr>
            </a:br>
            <a:r>
              <a:rPr lang="en-US" altLang="en-US" sz="813">
                <a:solidFill>
                  <a:srgbClr val="000000"/>
                </a:solidFill>
              </a:rPr>
              <a:t>Network</a:t>
            </a:r>
          </a:p>
        </p:txBody>
      </p:sp>
      <p:sp>
        <p:nvSpPr>
          <p:cNvPr id="16428" name="TextBox 88"/>
          <p:cNvSpPr txBox="1">
            <a:spLocks noChangeArrowheads="1"/>
          </p:cNvSpPr>
          <p:nvPr/>
        </p:nvSpPr>
        <p:spPr bwMode="auto">
          <a:xfrm>
            <a:off x="8060531" y="4036219"/>
            <a:ext cx="688330" cy="81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a:solidFill>
                  <a:srgbClr val="000000"/>
                </a:solidFill>
              </a:rPr>
              <a:t>Automatic</a:t>
            </a:r>
            <a:br>
              <a:rPr lang="en-US" altLang="en-US" sz="813">
                <a:solidFill>
                  <a:srgbClr val="000000"/>
                </a:solidFill>
              </a:rPr>
            </a:br>
            <a:r>
              <a:rPr lang="en-US" altLang="en-US" sz="813">
                <a:solidFill>
                  <a:srgbClr val="000000"/>
                </a:solidFill>
              </a:rPr>
              <a:t>Tiering to:</a:t>
            </a:r>
          </a:p>
          <a:p>
            <a:pPr eaLnBrk="1" hangingPunct="1">
              <a:lnSpc>
                <a:spcPct val="100000"/>
              </a:lnSpc>
              <a:spcBef>
                <a:spcPct val="0"/>
              </a:spcBef>
              <a:buFontTx/>
              <a:buNone/>
            </a:pPr>
            <a:r>
              <a:rPr lang="en-US" altLang="en-US" sz="813">
                <a:solidFill>
                  <a:srgbClr val="000000"/>
                </a:solidFill>
              </a:rPr>
              <a:t>SSD</a:t>
            </a:r>
            <a:br>
              <a:rPr lang="en-US" altLang="en-US" sz="813">
                <a:solidFill>
                  <a:srgbClr val="000000"/>
                </a:solidFill>
              </a:rPr>
            </a:br>
            <a:r>
              <a:rPr lang="en-US" altLang="en-US" sz="813">
                <a:solidFill>
                  <a:srgbClr val="000000"/>
                </a:solidFill>
              </a:rPr>
              <a:t>Fast HDD</a:t>
            </a:r>
          </a:p>
          <a:p>
            <a:pPr eaLnBrk="1" hangingPunct="1">
              <a:lnSpc>
                <a:spcPct val="100000"/>
              </a:lnSpc>
              <a:spcBef>
                <a:spcPct val="0"/>
              </a:spcBef>
              <a:buFontTx/>
              <a:buNone/>
            </a:pPr>
            <a:r>
              <a:rPr lang="en-US" altLang="en-US" sz="813">
                <a:solidFill>
                  <a:srgbClr val="000000"/>
                </a:solidFill>
              </a:rPr>
              <a:t>HiCap HDD</a:t>
            </a:r>
          </a:p>
          <a:p>
            <a:pPr eaLnBrk="1" hangingPunct="1">
              <a:lnSpc>
                <a:spcPct val="100000"/>
              </a:lnSpc>
              <a:spcBef>
                <a:spcPct val="0"/>
              </a:spcBef>
              <a:buFontTx/>
              <a:buNone/>
            </a:pPr>
            <a:r>
              <a:rPr lang="en-US" altLang="en-US" sz="813">
                <a:solidFill>
                  <a:srgbClr val="000000"/>
                </a:solidFill>
              </a:rPr>
              <a:t>Tape Archive</a:t>
            </a:r>
          </a:p>
        </p:txBody>
      </p:sp>
      <p:sp>
        <p:nvSpPr>
          <p:cNvPr id="2095" name="TextBox 89"/>
          <p:cNvSpPr txBox="1">
            <a:spLocks noChangeArrowheads="1"/>
          </p:cNvSpPr>
          <p:nvPr/>
        </p:nvSpPr>
        <p:spPr bwMode="auto">
          <a:xfrm>
            <a:off x="185738" y="2350294"/>
            <a:ext cx="1820466" cy="1695529"/>
          </a:xfrm>
          <a:prstGeom prst="rect">
            <a:avLst/>
          </a:prstGeom>
          <a:solidFill>
            <a:schemeClr val="accent2">
              <a:lumMod val="20000"/>
              <a:lumOff val="80000"/>
            </a:schemeClr>
          </a:solidFill>
          <a:ln>
            <a:noFill/>
          </a:ln>
          <a:extLst/>
        </p:spPr>
        <p:txBody>
          <a:bodyPr lIns="68580" tIns="34290" rIns="68580" bIns="34290">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defTabSz="408174">
              <a:lnSpc>
                <a:spcPct val="100000"/>
              </a:lnSpc>
              <a:spcBef>
                <a:spcPct val="0"/>
              </a:spcBef>
              <a:buNone/>
              <a:defRPr/>
            </a:pPr>
            <a:r>
              <a:rPr lang="en-US" altLang="en-US" sz="813" b="1" dirty="0">
                <a:solidFill>
                  <a:prstClr val="black"/>
                </a:solidFill>
              </a:rPr>
              <a:t>2x User Login Nodes</a:t>
            </a:r>
          </a:p>
          <a:p>
            <a:pPr defTabSz="408174">
              <a:lnSpc>
                <a:spcPct val="100000"/>
              </a:lnSpc>
              <a:spcBef>
                <a:spcPct val="0"/>
              </a:spcBef>
              <a:buNone/>
              <a:defRPr/>
            </a:pPr>
            <a:r>
              <a:rPr lang="en-US" altLang="en-US" sz="813" dirty="0">
                <a:solidFill>
                  <a:prstClr val="black"/>
                </a:solidFill>
              </a:rPr>
              <a:t>  - Job submission (CLI / GUI)</a:t>
            </a:r>
          </a:p>
          <a:p>
            <a:pPr defTabSz="408174">
              <a:lnSpc>
                <a:spcPct val="100000"/>
              </a:lnSpc>
              <a:spcBef>
                <a:spcPct val="0"/>
              </a:spcBef>
              <a:buNone/>
              <a:defRPr/>
            </a:pPr>
            <a:r>
              <a:rPr lang="en-US" altLang="en-US" sz="813" dirty="0">
                <a:solidFill>
                  <a:prstClr val="black"/>
                </a:solidFill>
              </a:rPr>
              <a:t>  - Workflow  submission (CLI / GUI)</a:t>
            </a:r>
          </a:p>
          <a:p>
            <a:pPr defTabSz="408174">
              <a:lnSpc>
                <a:spcPct val="100000"/>
              </a:lnSpc>
              <a:spcBef>
                <a:spcPct val="0"/>
              </a:spcBef>
              <a:buNone/>
              <a:defRPr/>
            </a:pPr>
            <a:r>
              <a:rPr lang="en-US" altLang="en-US" sz="813" dirty="0">
                <a:solidFill>
                  <a:prstClr val="black"/>
                </a:solidFill>
              </a:rPr>
              <a:t>  - Application Center</a:t>
            </a:r>
          </a:p>
          <a:p>
            <a:pPr defTabSz="408174">
              <a:lnSpc>
                <a:spcPct val="100000"/>
              </a:lnSpc>
              <a:spcBef>
                <a:spcPct val="0"/>
              </a:spcBef>
              <a:buNone/>
              <a:defRPr/>
            </a:pPr>
            <a:r>
              <a:rPr lang="en-US" altLang="en-US" sz="813" dirty="0">
                <a:solidFill>
                  <a:prstClr val="black"/>
                </a:solidFill>
              </a:rPr>
              <a:t/>
            </a:r>
            <a:br>
              <a:rPr lang="en-US" altLang="en-US" sz="813" dirty="0">
                <a:solidFill>
                  <a:prstClr val="black"/>
                </a:solidFill>
              </a:rPr>
            </a:br>
            <a:r>
              <a:rPr lang="en-US" altLang="en-US" sz="813" b="1" dirty="0">
                <a:solidFill>
                  <a:prstClr val="black"/>
                </a:solidFill>
              </a:rPr>
              <a:t>2x Management Nodes</a:t>
            </a:r>
          </a:p>
          <a:p>
            <a:pPr defTabSz="408174">
              <a:lnSpc>
                <a:spcPct val="100000"/>
              </a:lnSpc>
              <a:spcBef>
                <a:spcPct val="0"/>
              </a:spcBef>
              <a:buNone/>
              <a:defRPr/>
            </a:pPr>
            <a:r>
              <a:rPr lang="en-US" altLang="en-US" sz="813" dirty="0">
                <a:solidFill>
                  <a:prstClr val="black"/>
                </a:solidFill>
              </a:rPr>
              <a:t>  - Job Scheduling / Dispatch</a:t>
            </a:r>
          </a:p>
          <a:p>
            <a:pPr defTabSz="408174">
              <a:lnSpc>
                <a:spcPct val="100000"/>
              </a:lnSpc>
              <a:spcBef>
                <a:spcPct val="0"/>
              </a:spcBef>
              <a:buNone/>
              <a:defRPr/>
            </a:pPr>
            <a:r>
              <a:rPr lang="en-US" altLang="en-US" sz="813" dirty="0">
                <a:solidFill>
                  <a:prstClr val="black"/>
                </a:solidFill>
              </a:rPr>
              <a:t>  - Cluster Management (SCF / </a:t>
            </a:r>
            <a:r>
              <a:rPr lang="en-US" altLang="en-US" sz="813" dirty="0" err="1">
                <a:solidFill>
                  <a:prstClr val="black"/>
                </a:solidFill>
              </a:rPr>
              <a:t>xCAT</a:t>
            </a:r>
            <a:r>
              <a:rPr lang="en-US" altLang="en-US" sz="813" dirty="0">
                <a:solidFill>
                  <a:prstClr val="black"/>
                </a:solidFill>
              </a:rPr>
              <a:t>)</a:t>
            </a:r>
          </a:p>
          <a:p>
            <a:pPr defTabSz="408174">
              <a:lnSpc>
                <a:spcPct val="100000"/>
              </a:lnSpc>
              <a:spcBef>
                <a:spcPct val="0"/>
              </a:spcBef>
              <a:buNone/>
              <a:defRPr/>
            </a:pPr>
            <a:r>
              <a:rPr lang="en-US" altLang="en-US" sz="813" dirty="0">
                <a:solidFill>
                  <a:prstClr val="black"/>
                </a:solidFill>
              </a:rPr>
              <a:t>  - Workflow Management</a:t>
            </a:r>
          </a:p>
          <a:p>
            <a:pPr defTabSz="408174">
              <a:lnSpc>
                <a:spcPct val="100000"/>
              </a:lnSpc>
              <a:spcBef>
                <a:spcPct val="0"/>
              </a:spcBef>
              <a:buNone/>
              <a:defRPr/>
            </a:pPr>
            <a:r>
              <a:rPr lang="en-US" altLang="en-US" sz="813" dirty="0">
                <a:solidFill>
                  <a:prstClr val="black"/>
                </a:solidFill>
              </a:rPr>
              <a:t>  - RTM for monitoring &amp; reporting</a:t>
            </a:r>
          </a:p>
          <a:p>
            <a:pPr defTabSz="408174">
              <a:lnSpc>
                <a:spcPct val="100000"/>
              </a:lnSpc>
              <a:spcBef>
                <a:spcPct val="0"/>
              </a:spcBef>
              <a:buNone/>
              <a:defRPr/>
            </a:pPr>
            <a:endParaRPr lang="en-US" altLang="en-US" sz="813" dirty="0">
              <a:solidFill>
                <a:prstClr val="black"/>
              </a:solidFill>
            </a:endParaRPr>
          </a:p>
          <a:p>
            <a:pPr defTabSz="408174">
              <a:lnSpc>
                <a:spcPct val="100000"/>
              </a:lnSpc>
              <a:spcBef>
                <a:spcPct val="0"/>
              </a:spcBef>
              <a:buNone/>
              <a:defRPr/>
            </a:pPr>
            <a:r>
              <a:rPr lang="en-US" altLang="en-US" sz="813" b="1" dirty="0">
                <a:solidFill>
                  <a:prstClr val="black"/>
                </a:solidFill>
              </a:rPr>
              <a:t>2x Data Gateway Nodes</a:t>
            </a:r>
          </a:p>
          <a:p>
            <a:pPr defTabSz="408174">
              <a:lnSpc>
                <a:spcPct val="100000"/>
              </a:lnSpc>
              <a:spcBef>
                <a:spcPct val="0"/>
              </a:spcBef>
              <a:buNone/>
              <a:defRPr/>
            </a:pPr>
            <a:r>
              <a:rPr lang="en-US" altLang="en-US" sz="813" dirty="0">
                <a:solidFill>
                  <a:prstClr val="black"/>
                </a:solidFill>
              </a:rPr>
              <a:t>  - Data transfer</a:t>
            </a:r>
          </a:p>
        </p:txBody>
      </p:sp>
      <p:cxnSp>
        <p:nvCxnSpPr>
          <p:cNvPr id="3" name="Connector: Elbow 2"/>
          <p:cNvCxnSpPr>
            <a:endCxn id="49" idx="0"/>
          </p:cNvCxnSpPr>
          <p:nvPr/>
        </p:nvCxnSpPr>
        <p:spPr>
          <a:xfrm rot="16200000" flipH="1">
            <a:off x="7203282" y="2013347"/>
            <a:ext cx="1839515" cy="46791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431" name="TextBox 84"/>
          <p:cNvSpPr txBox="1">
            <a:spLocks noChangeArrowheads="1"/>
          </p:cNvSpPr>
          <p:nvPr/>
        </p:nvSpPr>
        <p:spPr bwMode="auto">
          <a:xfrm>
            <a:off x="6963966" y="3205163"/>
            <a:ext cx="896720" cy="4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813">
                <a:solidFill>
                  <a:srgbClr val="000000"/>
                </a:solidFill>
              </a:rPr>
              <a:t>Existing</a:t>
            </a:r>
          </a:p>
          <a:p>
            <a:pPr eaLnBrk="1" hangingPunct="1">
              <a:lnSpc>
                <a:spcPct val="100000"/>
              </a:lnSpc>
              <a:spcBef>
                <a:spcPct val="0"/>
              </a:spcBef>
              <a:buFontTx/>
              <a:buNone/>
            </a:pPr>
            <a:r>
              <a:rPr lang="en-US" altLang="en-US" sz="813">
                <a:solidFill>
                  <a:srgbClr val="000000"/>
                </a:solidFill>
              </a:rPr>
              <a:t>Spectrum Storage</a:t>
            </a:r>
          </a:p>
          <a:p>
            <a:pPr eaLnBrk="1" hangingPunct="1">
              <a:lnSpc>
                <a:spcPct val="100000"/>
              </a:lnSpc>
              <a:spcBef>
                <a:spcPct val="0"/>
              </a:spcBef>
              <a:buFontTx/>
              <a:buNone/>
            </a:pPr>
            <a:r>
              <a:rPr lang="en-US" altLang="en-US" sz="813">
                <a:solidFill>
                  <a:srgbClr val="000000"/>
                </a:solidFill>
              </a:rPr>
              <a:t>Implementation</a:t>
            </a:r>
          </a:p>
        </p:txBody>
      </p:sp>
      <p:sp>
        <p:nvSpPr>
          <p:cNvPr id="11" name="Cloud 10"/>
          <p:cNvSpPr/>
          <p:nvPr/>
        </p:nvSpPr>
        <p:spPr>
          <a:xfrm>
            <a:off x="6291263" y="4187236"/>
            <a:ext cx="1273067" cy="5288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r>
              <a:rPr lang="en-US" sz="1125" dirty="0" err="1">
                <a:solidFill>
                  <a:prstClr val="white"/>
                </a:solidFill>
              </a:rPr>
              <a:t>Cleversafe</a:t>
            </a:r>
            <a:endParaRPr lang="en-US" sz="1250" dirty="0">
              <a:solidFill>
                <a:prstClr val="white"/>
              </a:solidFill>
            </a:endParaRPr>
          </a:p>
        </p:txBody>
      </p:sp>
      <p:sp>
        <p:nvSpPr>
          <p:cNvPr id="57" name="Cylinder 56"/>
          <p:cNvSpPr/>
          <p:nvPr/>
        </p:nvSpPr>
        <p:spPr>
          <a:xfrm>
            <a:off x="6839094" y="4633913"/>
            <a:ext cx="177403" cy="164306"/>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endParaRPr lang="en-US">
              <a:solidFill>
                <a:prstClr val="white"/>
              </a:solidFill>
            </a:endParaRPr>
          </a:p>
        </p:txBody>
      </p:sp>
      <p:cxnSp>
        <p:nvCxnSpPr>
          <p:cNvPr id="24" name="Connector: Elbow 23"/>
          <p:cNvCxnSpPr>
            <a:stCxn id="49" idx="1"/>
            <a:endCxn id="11" idx="0"/>
          </p:cNvCxnSpPr>
          <p:nvPr/>
        </p:nvCxnSpPr>
        <p:spPr>
          <a:xfrm rot="10800000" flipV="1">
            <a:off x="7563269" y="3601641"/>
            <a:ext cx="393679" cy="85001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6435" name="TextBox 87"/>
          <p:cNvSpPr txBox="1">
            <a:spLocks noChangeArrowheads="1"/>
          </p:cNvSpPr>
          <p:nvPr/>
        </p:nvSpPr>
        <p:spPr bwMode="auto">
          <a:xfrm>
            <a:off x="8325656" y="2189560"/>
            <a:ext cx="547266" cy="569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813">
                <a:solidFill>
                  <a:srgbClr val="000000"/>
                </a:solidFill>
              </a:rPr>
              <a:t>10 Gb</a:t>
            </a:r>
            <a:br>
              <a:rPr lang="en-US" altLang="en-US" sz="813">
                <a:solidFill>
                  <a:srgbClr val="000000"/>
                </a:solidFill>
              </a:rPr>
            </a:br>
            <a:r>
              <a:rPr lang="en-US" altLang="en-US" sz="813">
                <a:solidFill>
                  <a:srgbClr val="000000"/>
                </a:solidFill>
              </a:rPr>
              <a:t>Spectrum</a:t>
            </a:r>
            <a:br>
              <a:rPr lang="en-US" altLang="en-US" sz="813">
                <a:solidFill>
                  <a:srgbClr val="000000"/>
                </a:solidFill>
              </a:rPr>
            </a:br>
            <a:r>
              <a:rPr lang="en-US" altLang="en-US" sz="813">
                <a:solidFill>
                  <a:srgbClr val="000000"/>
                </a:solidFill>
              </a:rPr>
              <a:t>Storage</a:t>
            </a:r>
            <a:br>
              <a:rPr lang="en-US" altLang="en-US" sz="813">
                <a:solidFill>
                  <a:srgbClr val="000000"/>
                </a:solidFill>
              </a:rPr>
            </a:br>
            <a:r>
              <a:rPr lang="en-US" altLang="en-US" sz="813">
                <a:solidFill>
                  <a:srgbClr val="000000"/>
                </a:solidFill>
              </a:rPr>
              <a:t>Network</a:t>
            </a:r>
          </a:p>
        </p:txBody>
      </p:sp>
      <p:sp>
        <p:nvSpPr>
          <p:cNvPr id="16436" name="TextBox 86"/>
          <p:cNvSpPr txBox="1">
            <a:spLocks noChangeArrowheads="1"/>
          </p:cNvSpPr>
          <p:nvPr/>
        </p:nvSpPr>
        <p:spPr bwMode="auto">
          <a:xfrm>
            <a:off x="968335" y="30957"/>
            <a:ext cx="3723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defTabSz="542925">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542925">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542925">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542925">
              <a:lnSpc>
                <a:spcPct val="90000"/>
              </a:lnSpc>
              <a:spcBef>
                <a:spcPts val="500"/>
              </a:spcBef>
              <a:buFont typeface="Arial" pitchFamily="34" charset="0"/>
              <a:buChar char="•"/>
              <a:defRPr>
                <a:solidFill>
                  <a:schemeClr val="tx1"/>
                </a:solidFill>
                <a:latin typeface="Calibri" pitchFamily="34" charset="0"/>
              </a:defRPr>
            </a:lvl4pPr>
            <a:lvl5pPr marL="2057400" indent="-228600" defTabSz="542925">
              <a:lnSpc>
                <a:spcPct val="90000"/>
              </a:lnSpc>
              <a:spcBef>
                <a:spcPts val="500"/>
              </a:spcBef>
              <a:buFont typeface="Arial" pitchFamily="34" charset="0"/>
              <a:buChar char="•"/>
              <a:defRPr>
                <a:solidFill>
                  <a:schemeClr val="tx1"/>
                </a:solidFill>
                <a:latin typeface="Calibri" pitchFamily="34" charset="0"/>
              </a:defRPr>
            </a:lvl5pPr>
            <a:lvl6pPr marL="25146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542925" fontAlgn="base">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US" altLang="en-US" sz="1750" dirty="0" smtClean="0"/>
              <a:t>Potential Customer Genomics </a:t>
            </a:r>
            <a:r>
              <a:rPr lang="en-US" altLang="en-US" sz="1750" dirty="0" smtClean="0"/>
              <a:t>Use </a:t>
            </a:r>
            <a:r>
              <a:rPr lang="en-US" altLang="en-US" sz="1750" dirty="0" smtClean="0"/>
              <a:t>Case</a:t>
            </a:r>
            <a:endParaRPr lang="en-US" altLang="en-US" sz="1750" dirty="0">
              <a:solidFill>
                <a:srgbClr val="FFFFFF"/>
              </a:solidFill>
            </a:endParaRPr>
          </a:p>
        </p:txBody>
      </p:sp>
      <p:sp>
        <p:nvSpPr>
          <p:cNvPr id="55" name="Cloud 54"/>
          <p:cNvSpPr/>
          <p:nvPr/>
        </p:nvSpPr>
        <p:spPr>
          <a:xfrm>
            <a:off x="6746582" y="631428"/>
            <a:ext cx="1341835" cy="48160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408174">
              <a:defRPr/>
            </a:pPr>
            <a:r>
              <a:rPr lang="en-US" sz="1250" dirty="0">
                <a:solidFill>
                  <a:prstClr val="white"/>
                </a:solidFill>
              </a:rPr>
              <a:t>HPC Cloud</a:t>
            </a:r>
          </a:p>
        </p:txBody>
      </p:sp>
      <p:cxnSp>
        <p:nvCxnSpPr>
          <p:cNvPr id="59" name="Connector: Elbow 2"/>
          <p:cNvCxnSpPr/>
          <p:nvPr/>
        </p:nvCxnSpPr>
        <p:spPr>
          <a:xfrm rot="5400000">
            <a:off x="7201148" y="1098203"/>
            <a:ext cx="459880" cy="793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111363" y="463268"/>
            <a:ext cx="2922024" cy="3606288"/>
          </a:xfrm>
          <a:prstGeom prst="roundRect">
            <a:avLst/>
          </a:prstGeom>
          <a:solidFill>
            <a:srgbClr val="0070C0">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5267921" y="3837385"/>
            <a:ext cx="714394" cy="349851"/>
          </a:xfrm>
          <a:prstGeom prst="wedgeRectCallout">
            <a:avLst>
              <a:gd name="adj1" fmla="val 82390"/>
              <a:gd name="adj2" fmla="val -692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PoC</a:t>
            </a:r>
            <a:endParaRPr lang="en-US" dirty="0"/>
          </a:p>
        </p:txBody>
      </p:sp>
    </p:spTree>
    <p:extLst>
      <p:ext uri="{BB962C8B-B14F-4D97-AF65-F5344CB8AC3E}">
        <p14:creationId xmlns:p14="http://schemas.microsoft.com/office/powerpoint/2010/main" val="407875226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pPr algn="ctr"/>
            <a:endParaRPr lang="en-US" sz="4000" dirty="0" smtClean="0"/>
          </a:p>
          <a:p>
            <a:pPr algn="ctr"/>
            <a:r>
              <a:rPr lang="en-US" sz="4000" dirty="0" smtClean="0"/>
              <a:t>Thanks!</a:t>
            </a:r>
          </a:p>
          <a:p>
            <a:pPr algn="ctr"/>
            <a:r>
              <a:rPr lang="en-US" sz="4000" dirty="0" smtClean="0"/>
              <a:t> </a:t>
            </a:r>
            <a:endParaRPr lang="en-US" sz="4000" dirty="0"/>
          </a:p>
        </p:txBody>
      </p:sp>
    </p:spTree>
    <p:extLst>
      <p:ext uri="{BB962C8B-B14F-4D97-AF65-F5344CB8AC3E}">
        <p14:creationId xmlns:p14="http://schemas.microsoft.com/office/powerpoint/2010/main" val="21715581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9023"/>
            <a:ext cx="8915400" cy="352425"/>
          </a:xfrm>
        </p:spPr>
        <p:txBody>
          <a:bodyPr/>
          <a:lstStyle/>
          <a:p>
            <a:r>
              <a:rPr lang="en-US" dirty="0" smtClean="0"/>
              <a:t>Spectrum Scale Cloud </a:t>
            </a:r>
            <a:r>
              <a:rPr lang="en-US" dirty="0" smtClean="0"/>
              <a:t>Work Goals</a:t>
            </a:r>
            <a:endParaRPr lang="en-US" dirty="0"/>
          </a:p>
        </p:txBody>
      </p:sp>
      <p:sp>
        <p:nvSpPr>
          <p:cNvPr id="3" name="Text Placeholder 2"/>
          <p:cNvSpPr>
            <a:spLocks noGrp="1"/>
          </p:cNvSpPr>
          <p:nvPr>
            <p:ph type="body" sz="quarter" idx="12"/>
          </p:nvPr>
        </p:nvSpPr>
        <p:spPr>
          <a:xfrm>
            <a:off x="228600" y="741448"/>
            <a:ext cx="8458200" cy="1829593"/>
          </a:xfrm>
        </p:spPr>
        <p:txBody>
          <a:bodyPr/>
          <a:lstStyle/>
          <a:p>
            <a:r>
              <a:rPr lang="en-US" altLang="en-US" sz="1400" b="1" dirty="0" smtClean="0">
                <a:solidFill>
                  <a:srgbClr val="404040"/>
                </a:solidFill>
              </a:rPr>
              <a:t>Value </a:t>
            </a:r>
            <a:r>
              <a:rPr lang="en-US" altLang="en-US" sz="1400" b="1" dirty="0">
                <a:solidFill>
                  <a:srgbClr val="404040"/>
                </a:solidFill>
              </a:rPr>
              <a:t>proposition of Spectrum Scale: </a:t>
            </a:r>
            <a:r>
              <a:rPr lang="en-US" altLang="en-US" sz="1400" i="1" dirty="0">
                <a:solidFill>
                  <a:srgbClr val="404040"/>
                </a:solidFill>
              </a:rPr>
              <a:t>Software data management &amp; global name space, available through multiple methods, on a variety of platforms with flexible storage back-ends, delivering highly scalable performance and robustness in clustered environments</a:t>
            </a:r>
            <a:r>
              <a:rPr lang="en-US" altLang="en-US" sz="1400" i="1" dirty="0" smtClean="0">
                <a:solidFill>
                  <a:srgbClr val="404040"/>
                </a:solidFill>
              </a:rPr>
              <a:t>.</a:t>
            </a:r>
          </a:p>
          <a:p>
            <a:endParaRPr lang="en-US" altLang="en-US" sz="1400" i="1" dirty="0">
              <a:solidFill>
                <a:srgbClr val="404040"/>
              </a:solidFill>
            </a:endParaRPr>
          </a:p>
          <a:p>
            <a:r>
              <a:rPr lang="en-US" altLang="en-US" sz="1400" b="1" dirty="0" smtClean="0">
                <a:solidFill>
                  <a:srgbClr val="404040"/>
                </a:solidFill>
              </a:rPr>
              <a:t>Goals of Cloud Project</a:t>
            </a:r>
          </a:p>
          <a:p>
            <a:pPr>
              <a:buFont typeface="Times New Roman" panose="02020603050405020304" pitchFamily="18" charset="0"/>
              <a:buAutoNum type="arabicPeriod"/>
            </a:pPr>
            <a:r>
              <a:rPr lang="en-US" altLang="en-US" sz="1400" dirty="0" smtClean="0">
                <a:solidFill>
                  <a:srgbClr val="404040"/>
                </a:solidFill>
              </a:rPr>
              <a:t>Deliver </a:t>
            </a:r>
            <a:r>
              <a:rPr lang="en-US" altLang="en-US" sz="1400" dirty="0">
                <a:solidFill>
                  <a:srgbClr val="404040"/>
                </a:solidFill>
              </a:rPr>
              <a:t>Spectrum Scale’s value proposition on existing Cloud Environments and expand the flexibility of our offerings to better support hybrid environments.</a:t>
            </a:r>
          </a:p>
          <a:p>
            <a:pPr lvl="1">
              <a:buFont typeface="Arial" panose="020B0604020202020204" pitchFamily="34" charset="0"/>
              <a:buAutoNum type="alphaLcParenR"/>
            </a:pPr>
            <a:r>
              <a:rPr lang="en-US" altLang="en-US" sz="1200" dirty="0" smtClean="0">
                <a:solidFill>
                  <a:srgbClr val="404040"/>
                </a:solidFill>
              </a:rPr>
              <a:t> Support </a:t>
            </a:r>
            <a:r>
              <a:rPr lang="en-US" altLang="en-US" sz="1200" dirty="0">
                <a:solidFill>
                  <a:srgbClr val="404040"/>
                </a:solidFill>
              </a:rPr>
              <a:t>available Spectrum Scale offerings on </a:t>
            </a:r>
            <a:r>
              <a:rPr lang="en-US" altLang="en-US" sz="1200" dirty="0" err="1">
                <a:solidFill>
                  <a:srgbClr val="404040"/>
                </a:solidFill>
              </a:rPr>
              <a:t>SoftLayer</a:t>
            </a:r>
            <a:r>
              <a:rPr lang="en-US" altLang="en-US" sz="1200" dirty="0">
                <a:solidFill>
                  <a:srgbClr val="404040"/>
                </a:solidFill>
              </a:rPr>
              <a:t> and support/collaborate regarding new offerings based on Scale</a:t>
            </a:r>
          </a:p>
          <a:p>
            <a:pPr lvl="1">
              <a:buFont typeface="Arial" panose="020B0604020202020204" pitchFamily="34" charset="0"/>
              <a:buAutoNum type="alphaLcParenR"/>
            </a:pPr>
            <a:r>
              <a:rPr lang="en-US" altLang="en-US" sz="1200" dirty="0" smtClean="0">
                <a:solidFill>
                  <a:srgbClr val="404040"/>
                </a:solidFill>
              </a:rPr>
              <a:t> Investigate options </a:t>
            </a:r>
            <a:r>
              <a:rPr lang="en-US" altLang="en-US" sz="1200" dirty="0">
                <a:solidFill>
                  <a:srgbClr val="404040"/>
                </a:solidFill>
              </a:rPr>
              <a:t>for Spectrum Scale support of Amazon (AWS) </a:t>
            </a:r>
          </a:p>
          <a:p>
            <a:pPr lvl="1">
              <a:buFont typeface="Arial" panose="020B0604020202020204" pitchFamily="34" charset="0"/>
              <a:buAutoNum type="alphaLcParenR"/>
            </a:pPr>
            <a:r>
              <a:rPr lang="en-US" altLang="en-US" sz="1200" dirty="0" smtClean="0">
                <a:solidFill>
                  <a:srgbClr val="404040"/>
                </a:solidFill>
              </a:rPr>
              <a:t> Investigate </a:t>
            </a:r>
            <a:r>
              <a:rPr lang="en-US" altLang="en-US" sz="1200" dirty="0">
                <a:solidFill>
                  <a:srgbClr val="404040"/>
                </a:solidFill>
              </a:rPr>
              <a:t>what it takes to deliver an offering Azure</a:t>
            </a:r>
          </a:p>
          <a:p>
            <a:pPr lvl="1">
              <a:buFont typeface="Arial" panose="020B0604020202020204" pitchFamily="34" charset="0"/>
              <a:buAutoNum type="alphaLcParenR"/>
            </a:pPr>
            <a:r>
              <a:rPr lang="en-US" altLang="en-US" sz="1200" dirty="0" smtClean="0">
                <a:solidFill>
                  <a:srgbClr val="404040"/>
                </a:solidFill>
              </a:rPr>
              <a:t> Support </a:t>
            </a:r>
            <a:r>
              <a:rPr lang="en-US" altLang="en-US" sz="1200" dirty="0">
                <a:solidFill>
                  <a:srgbClr val="404040"/>
                </a:solidFill>
              </a:rPr>
              <a:t>OpenStack Cloud environments with Cinder &amp; Manila </a:t>
            </a:r>
            <a:r>
              <a:rPr lang="en-US" altLang="en-US" sz="1200" dirty="0" smtClean="0">
                <a:solidFill>
                  <a:srgbClr val="404040"/>
                </a:solidFill>
              </a:rPr>
              <a:t>drivers and </a:t>
            </a:r>
            <a:r>
              <a:rPr lang="en-US" altLang="en-US" sz="1200" dirty="0">
                <a:solidFill>
                  <a:srgbClr val="404040"/>
                </a:solidFill>
              </a:rPr>
              <a:t>investigation of best practices (e.g. multi-tenancy recommendations and accessing Spectrum Scale data from VMs</a:t>
            </a:r>
            <a:r>
              <a:rPr lang="en-US" altLang="en-US" sz="1200" dirty="0" smtClean="0">
                <a:solidFill>
                  <a:srgbClr val="404040"/>
                </a:solidFill>
              </a:rPr>
              <a:t>)</a:t>
            </a:r>
          </a:p>
          <a:p>
            <a:pPr lvl="1">
              <a:buFont typeface="Arial" panose="020B0604020202020204" pitchFamily="34" charset="0"/>
              <a:buAutoNum type="alphaLcParenR"/>
            </a:pPr>
            <a:endParaRPr lang="en-US" altLang="en-US" sz="1200" dirty="0">
              <a:solidFill>
                <a:srgbClr val="FF0000"/>
              </a:solidFill>
            </a:endParaRPr>
          </a:p>
          <a:p>
            <a:pPr>
              <a:buFont typeface="Times New Roman" panose="02020603050405020304" pitchFamily="18" charset="0"/>
              <a:buAutoNum type="arabicPeriod"/>
            </a:pPr>
            <a:r>
              <a:rPr lang="en-US" altLang="en-US" sz="1400" dirty="0">
                <a:solidFill>
                  <a:srgbClr val="404040"/>
                </a:solidFill>
              </a:rPr>
              <a:t> Support and enhance our OpenStack Swift based Spectrum Scale Object Storage solution which expands the methods by which Spectrum Scale data can be accessed</a:t>
            </a:r>
            <a:r>
              <a:rPr lang="en-US" altLang="en-US" sz="1400" dirty="0" smtClean="0">
                <a:solidFill>
                  <a:srgbClr val="404040"/>
                </a:solidFill>
              </a:rPr>
              <a:t>.</a:t>
            </a:r>
          </a:p>
          <a:p>
            <a:pPr>
              <a:buFont typeface="Times New Roman" panose="02020603050405020304" pitchFamily="18" charset="0"/>
              <a:buAutoNum type="arabicPeriod"/>
            </a:pPr>
            <a:endParaRPr lang="en-US" altLang="en-US" sz="1400" dirty="0">
              <a:solidFill>
                <a:srgbClr val="404040"/>
              </a:solidFill>
            </a:endParaRPr>
          </a:p>
          <a:p>
            <a:pPr>
              <a:buFont typeface="Times New Roman" panose="02020603050405020304" pitchFamily="18" charset="0"/>
              <a:buAutoNum type="arabicPeriod"/>
            </a:pPr>
            <a:r>
              <a:rPr lang="en-US" altLang="en-US" sz="1400" dirty="0">
                <a:solidFill>
                  <a:srgbClr val="404040"/>
                </a:solidFill>
              </a:rPr>
              <a:t> Investigate better integration, and more flexible support of storage for, virtualized environments (including containers)</a:t>
            </a:r>
            <a:endParaRPr lang="en-US" altLang="en-US" sz="1400" dirty="0">
              <a:solidFill>
                <a:srgbClr val="404040"/>
              </a:solidFill>
            </a:endParaRPr>
          </a:p>
        </p:txBody>
      </p:sp>
    </p:spTree>
    <p:extLst>
      <p:ext uri="{BB962C8B-B14F-4D97-AF65-F5344CB8AC3E}">
        <p14:creationId xmlns:p14="http://schemas.microsoft.com/office/powerpoint/2010/main" val="36359657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65910" y="11747"/>
            <a:ext cx="6640830" cy="352425"/>
          </a:xfrm>
        </p:spPr>
        <p:txBody>
          <a:bodyPr/>
          <a:lstStyle/>
          <a:p>
            <a:r>
              <a:rPr lang="en-US" dirty="0" smtClean="0"/>
              <a:t>Spectrum Scale Cloud Plays</a:t>
            </a:r>
            <a:endParaRPr lang="en-US" dirty="0"/>
          </a:p>
        </p:txBody>
      </p:sp>
      <p:sp>
        <p:nvSpPr>
          <p:cNvPr id="2" name="TextBox 1"/>
          <p:cNvSpPr txBox="1"/>
          <p:nvPr/>
        </p:nvSpPr>
        <p:spPr>
          <a:xfrm>
            <a:off x="0" y="0"/>
            <a:ext cx="9144000" cy="476884"/>
          </a:xfrm>
          <a:prstGeom prst="rect">
            <a:avLst/>
          </a:prstGeom>
          <a:solidFill>
            <a:schemeClr val="bg1"/>
          </a:solid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81926687"/>
              </p:ext>
            </p:extLst>
          </p:nvPr>
        </p:nvGraphicFramePr>
        <p:xfrm>
          <a:off x="0" y="1143548"/>
          <a:ext cx="9130700" cy="3360420"/>
        </p:xfrm>
        <a:graphic>
          <a:graphicData uri="http://schemas.openxmlformats.org/drawingml/2006/table">
            <a:tbl>
              <a:tblPr firstRow="1" bandRow="1">
                <a:tableStyleId>{5940675A-B579-460E-94D1-54222C63F5DA}</a:tableStyleId>
              </a:tblPr>
              <a:tblGrid>
                <a:gridCol w="822960"/>
                <a:gridCol w="1405891"/>
                <a:gridCol w="1474469"/>
                <a:gridCol w="1543050"/>
                <a:gridCol w="1977390"/>
                <a:gridCol w="1906940"/>
              </a:tblGrid>
              <a:tr h="555149">
                <a:tc>
                  <a:txBody>
                    <a:bodyPr/>
                    <a:lstStyle/>
                    <a:p>
                      <a:endParaRPr lang="en-US" sz="10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50" b="1" dirty="0" smtClean="0"/>
                        <a:t>1a.) Spectrum Scale as a backend file store for IBM cloud services </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50" b="1" dirty="0" smtClean="0"/>
                        <a:t>1b.)</a:t>
                      </a:r>
                      <a:r>
                        <a:rPr lang="en-US" sz="950" b="1" baseline="0" dirty="0" smtClean="0"/>
                        <a:t> </a:t>
                      </a:r>
                      <a:r>
                        <a:rPr lang="en-US" sz="950" b="1" dirty="0" smtClean="0"/>
                        <a:t>Spectrum Scale in managed public cloud deployments</a:t>
                      </a:r>
                      <a:br>
                        <a:rPr lang="en-US" sz="950" b="1" dirty="0" smtClean="0"/>
                      </a:br>
                      <a:r>
                        <a:rPr lang="en-US" sz="950" b="1" dirty="0" smtClean="0"/>
                        <a:t>“On Cloud”</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50" b="1" dirty="0" smtClean="0"/>
                        <a:t>2.) Spectrum Scale in OpenStack private clouds</a:t>
                      </a:r>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50" b="1" dirty="0" smtClean="0"/>
                        <a:t>3.) </a:t>
                      </a:r>
                      <a:r>
                        <a:rPr lang="en-US" sz="950" b="1" baseline="0" dirty="0" smtClean="0"/>
                        <a:t>Cluster as a Service with Spectrum Scale</a:t>
                      </a:r>
                      <a:endParaRPr lang="en-US" sz="950" b="1" dirty="0" smtClean="0"/>
                    </a:p>
                    <a:p>
                      <a:endParaRPr lang="en-US" sz="950" b="1" dirty="0"/>
                    </a:p>
                  </a:txBody>
                  <a:tcPr/>
                </a:tc>
                <a:tc>
                  <a:txBody>
                    <a:bodyPr/>
                    <a:lstStyle/>
                    <a:p>
                      <a:r>
                        <a:rPr lang="en-US" sz="950" b="1" dirty="0" smtClean="0"/>
                        <a:t>4.) File Storage as a Service</a:t>
                      </a:r>
                      <a:r>
                        <a:rPr lang="en-US" sz="950" b="1" baseline="0" dirty="0" smtClean="0"/>
                        <a:t> with Spectrum Scale</a:t>
                      </a:r>
                      <a:endParaRPr lang="en-US" sz="950" b="1" dirty="0"/>
                    </a:p>
                  </a:txBody>
                  <a:tcPr/>
                </a:tc>
              </a:tr>
              <a:tr h="212249">
                <a:tc>
                  <a:txBody>
                    <a:bodyPr/>
                    <a:lstStyle/>
                    <a:p>
                      <a:endParaRPr lang="en-US" sz="1000" dirty="0"/>
                    </a:p>
                  </a:txBody>
                  <a:tcPr/>
                </a:tc>
                <a:tc gridSpan="2">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950" b="1" dirty="0" smtClean="0"/>
                        <a:t>Custom Solution Stack in Public Cloud</a:t>
                      </a:r>
                    </a:p>
                  </a:txBody>
                  <a:tcPr/>
                </a:tc>
                <a:tc hMerge="1">
                  <a:txBody>
                    <a:bodyPr/>
                    <a:lstStyle/>
                    <a:p>
                      <a:endParaRPr lang="en-US"/>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950" b="1" dirty="0" smtClean="0"/>
                        <a:t>Private Cloud</a:t>
                      </a:r>
                    </a:p>
                  </a:txBody>
                  <a:tcPr/>
                </a:tc>
                <a:tc gridSpan="2">
                  <a:txBody>
                    <a:bodyPr/>
                    <a:lstStyle/>
                    <a:p>
                      <a:pPr algn="ctr"/>
                      <a:r>
                        <a:rPr lang="en-US" sz="950" b="1" dirty="0" smtClean="0"/>
                        <a:t>*-as-a-Service</a:t>
                      </a:r>
                      <a:endParaRPr lang="en-US" sz="950" b="1" dirty="0"/>
                    </a:p>
                  </a:txBody>
                  <a:tcPr/>
                </a:tc>
                <a:tc hMerge="1">
                  <a:txBody>
                    <a:bodyPr/>
                    <a:lstStyle/>
                    <a:p>
                      <a:endParaRPr lang="en-US"/>
                    </a:p>
                  </a:txBody>
                  <a:tcPr/>
                </a:tc>
              </a:tr>
              <a:tr h="370840">
                <a:tc>
                  <a:txBody>
                    <a:bodyPr/>
                    <a:lstStyle/>
                    <a:p>
                      <a:r>
                        <a:rPr lang="en-US" sz="800" b="1" dirty="0" smtClean="0"/>
                        <a:t>What is MVP</a:t>
                      </a:r>
                      <a:endParaRPr lang="en-US" sz="800" b="1" dirty="0"/>
                    </a:p>
                  </a:txBody>
                  <a:tcPr/>
                </a:tc>
                <a:tc gridSpan="2">
                  <a:txBody>
                    <a:bodyPr/>
                    <a:lstStyle/>
                    <a:p>
                      <a:r>
                        <a:rPr lang="en-US" sz="950" dirty="0" smtClean="0"/>
                        <a:t>Storage rich server</a:t>
                      </a:r>
                      <a:r>
                        <a:rPr lang="en-US" sz="950" baseline="0" dirty="0" smtClean="0"/>
                        <a:t> based recommended architecture, Workload specific tuning guidance</a:t>
                      </a:r>
                      <a:endParaRPr lang="en-US" sz="950" dirty="0"/>
                    </a:p>
                  </a:txBody>
                  <a:tcPr/>
                </a:tc>
                <a:tc hMerge="1">
                  <a:txBody>
                    <a:bodyPr/>
                    <a:lstStyle/>
                    <a:p>
                      <a:endParaRPr lang="en-US"/>
                    </a:p>
                  </a:txBody>
                  <a:tcPr/>
                </a:tc>
                <a:tc>
                  <a:txBody>
                    <a:bodyPr/>
                    <a:lstStyle/>
                    <a:p>
                      <a:r>
                        <a:rPr lang="en-US" sz="950" baseline="0" dirty="0" smtClean="0"/>
                        <a:t>- Development and validation of required drivers and integration points</a:t>
                      </a:r>
                    </a:p>
                    <a:p>
                      <a:r>
                        <a:rPr lang="en-US" sz="950" baseline="0" dirty="0" smtClean="0"/>
                        <a:t>- Certification with key distribution (</a:t>
                      </a:r>
                      <a:r>
                        <a:rPr lang="en-US" sz="950" baseline="0" dirty="0" err="1" smtClean="0"/>
                        <a:t>Bluebox</a:t>
                      </a:r>
                      <a:r>
                        <a:rPr lang="en-US" sz="950" baseline="0" dirty="0" smtClean="0"/>
                        <a:t>/ </a:t>
                      </a:r>
                      <a:r>
                        <a:rPr lang="en-US" sz="950" baseline="0" dirty="0" err="1" smtClean="0"/>
                        <a:t>Mirantis</a:t>
                      </a:r>
                      <a:r>
                        <a:rPr lang="en-US" sz="950" baseline="0" dirty="0" smtClean="0"/>
                        <a:t>/ RDO)</a:t>
                      </a:r>
                      <a:endParaRPr lang="en-US" sz="950" dirty="0"/>
                    </a:p>
                  </a:txBody>
                  <a:tcPr/>
                </a:tc>
                <a:tc>
                  <a:txBody>
                    <a:bodyPr/>
                    <a:lstStyle/>
                    <a:p>
                      <a:pPr marL="0" indent="0">
                        <a:buFontTx/>
                        <a:buNone/>
                      </a:pPr>
                      <a:r>
                        <a:rPr lang="en-US" sz="950" baseline="0" dirty="0" smtClean="0"/>
                        <a:t>- Provision a Single tenant, dedicated Spectrum Scale cluster on a public cloud </a:t>
                      </a:r>
                      <a:r>
                        <a:rPr lang="en-US" sz="950" u="sng" baseline="0" dirty="0" smtClean="0"/>
                        <a:t>without manual intervention</a:t>
                      </a:r>
                      <a:endParaRPr lang="en-US" sz="950" baseline="0" dirty="0" smtClean="0"/>
                    </a:p>
                    <a:p>
                      <a:pPr marL="0" indent="0">
                        <a:buFontTx/>
                        <a:buNone/>
                      </a:pPr>
                      <a:r>
                        <a:rPr lang="en-US" sz="950" baseline="0" dirty="0" smtClean="0"/>
                        <a:t>- Ability to upload data using NFS/Object</a:t>
                      </a:r>
                    </a:p>
                    <a:p>
                      <a:pPr marL="0" indent="0">
                        <a:buFontTx/>
                        <a:buNone/>
                      </a:pPr>
                      <a:r>
                        <a:rPr lang="en-US" sz="950" baseline="0" dirty="0" smtClean="0"/>
                        <a:t>- Run compute jobs on cluster</a:t>
                      </a:r>
                    </a:p>
                  </a:txBody>
                  <a:tcPr/>
                </a:tc>
                <a:tc>
                  <a:txBody>
                    <a:bodyPr/>
                    <a:lstStyle/>
                    <a:p>
                      <a:pPr marL="0" indent="0">
                        <a:buFontTx/>
                        <a:buNone/>
                      </a:pPr>
                      <a:r>
                        <a:rPr lang="en-US" sz="950" dirty="0" smtClean="0"/>
                        <a:t>- Provide file storage as service based on some SLAs in </a:t>
                      </a:r>
                      <a:r>
                        <a:rPr lang="en-US" sz="950" dirty="0" err="1" smtClean="0"/>
                        <a:t>Softlayer</a:t>
                      </a:r>
                      <a:r>
                        <a:rPr lang="en-US" sz="950" dirty="0" smtClean="0"/>
                        <a:t>/</a:t>
                      </a:r>
                      <a:r>
                        <a:rPr lang="en-US" sz="950" dirty="0" err="1" smtClean="0"/>
                        <a:t>Bluemix</a:t>
                      </a:r>
                      <a:endParaRPr lang="en-US" sz="95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50" baseline="0" dirty="0" smtClean="0"/>
                        <a:t>- Solve multitenancy problem</a:t>
                      </a:r>
                    </a:p>
                  </a:txBody>
                  <a:tcPr/>
                </a:tc>
              </a:tr>
              <a:tr h="370840">
                <a:tc>
                  <a:txBody>
                    <a:bodyPr/>
                    <a:lstStyle/>
                    <a:p>
                      <a:r>
                        <a:rPr lang="en-US" sz="800" b="1" dirty="0" smtClean="0"/>
                        <a:t>Examples/</a:t>
                      </a:r>
                    </a:p>
                    <a:p>
                      <a:r>
                        <a:rPr lang="en-US" sz="800" b="1" dirty="0" smtClean="0"/>
                        <a:t>Details</a:t>
                      </a:r>
                      <a:endParaRPr lang="en-US" sz="800" b="1" dirty="0"/>
                    </a:p>
                  </a:txBody>
                  <a:tcPr/>
                </a:tc>
                <a:tc>
                  <a:txBody>
                    <a:bodyPr/>
                    <a:lstStyle/>
                    <a:p>
                      <a:pPr marL="0" indent="0">
                        <a:buFont typeface="Arial" panose="020B0604020202020204" pitchFamily="34" charset="0"/>
                        <a:buNone/>
                      </a:pPr>
                      <a:r>
                        <a:rPr lang="en-US" sz="950" dirty="0" smtClean="0"/>
                        <a:t>Scale</a:t>
                      </a:r>
                      <a:r>
                        <a:rPr lang="en-US" sz="950" baseline="0" dirty="0" smtClean="0"/>
                        <a:t> as a backend for </a:t>
                      </a:r>
                      <a:r>
                        <a:rPr lang="en-US" sz="950" baseline="0" dirty="0" err="1" smtClean="0"/>
                        <a:t>bluemix</a:t>
                      </a:r>
                      <a:r>
                        <a:rPr lang="en-US" sz="950" baseline="0" dirty="0" smtClean="0"/>
                        <a:t> </a:t>
                      </a:r>
                      <a:r>
                        <a:rPr lang="en-US" sz="950" baseline="0" dirty="0" err="1" smtClean="0"/>
                        <a:t>dashdb</a:t>
                      </a:r>
                      <a:r>
                        <a:rPr lang="en-US" sz="950" baseline="0" dirty="0" smtClean="0"/>
                        <a:t>/ Spark/ Watson Health services</a:t>
                      </a:r>
                      <a:endParaRPr lang="en-US" sz="950" dirty="0"/>
                    </a:p>
                  </a:txBody>
                  <a:tcPr/>
                </a:tc>
                <a:tc>
                  <a:txBody>
                    <a:bodyPr/>
                    <a:lstStyle/>
                    <a:p>
                      <a:r>
                        <a:rPr lang="en-US" sz="950" dirty="0" err="1" smtClean="0"/>
                        <a:t>Prana</a:t>
                      </a:r>
                      <a:r>
                        <a:rPr lang="en-US" sz="950" baseline="0" dirty="0" smtClean="0"/>
                        <a:t> </a:t>
                      </a:r>
                      <a:r>
                        <a:rPr lang="en-US" sz="950" baseline="0" dirty="0" err="1" smtClean="0"/>
                        <a:t>usecase</a:t>
                      </a:r>
                      <a:r>
                        <a:rPr lang="en-US" sz="950" baseline="0" dirty="0" smtClean="0"/>
                        <a:t>, or any managed cloud deployment in </a:t>
                      </a:r>
                      <a:r>
                        <a:rPr lang="en-US" sz="950" baseline="0" dirty="0" err="1" smtClean="0"/>
                        <a:t>Softlayer</a:t>
                      </a:r>
                      <a:r>
                        <a:rPr lang="en-US" sz="950" baseline="0" dirty="0" smtClean="0"/>
                        <a:t>/ Amazon requiring clustered file system</a:t>
                      </a:r>
                      <a:endParaRPr lang="en-US" sz="950" dirty="0"/>
                    </a:p>
                  </a:txBody>
                  <a:tcPr/>
                </a:tc>
                <a:tc>
                  <a:txBody>
                    <a:bodyPr/>
                    <a:lstStyle/>
                    <a:p>
                      <a:r>
                        <a:rPr lang="en-US" sz="950" dirty="0" smtClean="0"/>
                        <a:t>CLIMB, </a:t>
                      </a:r>
                      <a:r>
                        <a:rPr lang="en-US" sz="950" b="0" i="0" u="none" strike="noStrike" kern="1200" baseline="0" dirty="0" err="1" smtClean="0">
                          <a:solidFill>
                            <a:schemeClr val="tx1"/>
                          </a:solidFill>
                          <a:latin typeface="+mn-lt"/>
                          <a:ea typeface="+mn-ea"/>
                          <a:cs typeface="+mn-cs"/>
                        </a:rPr>
                        <a:t>eMedLab</a:t>
                      </a:r>
                      <a:r>
                        <a:rPr lang="en-US" sz="950" b="0" i="0" u="none" strike="noStrike" kern="1200" baseline="0" dirty="0" smtClean="0">
                          <a:solidFill>
                            <a:schemeClr val="tx1"/>
                          </a:solidFill>
                          <a:latin typeface="+mn-lt"/>
                          <a:ea typeface="+mn-ea"/>
                          <a:cs typeface="+mn-cs"/>
                        </a:rPr>
                        <a:t>, </a:t>
                      </a:r>
                      <a:r>
                        <a:rPr lang="en-US" sz="950" b="0" i="0" u="none" strike="noStrike" kern="1200" baseline="0" dirty="0" err="1" smtClean="0">
                          <a:solidFill>
                            <a:schemeClr val="tx1"/>
                          </a:solidFill>
                          <a:latin typeface="+mn-lt"/>
                          <a:ea typeface="+mn-ea"/>
                          <a:cs typeface="+mn-cs"/>
                        </a:rPr>
                        <a:t>Uvictoria</a:t>
                      </a:r>
                      <a:r>
                        <a:rPr lang="en-US" sz="950" b="0" i="0" u="none" strike="noStrike" kern="1200" baseline="0" dirty="0" smtClean="0">
                          <a:solidFill>
                            <a:schemeClr val="tx1"/>
                          </a:solidFill>
                          <a:latin typeface="+mn-lt"/>
                          <a:ea typeface="+mn-ea"/>
                          <a:cs typeface="+mn-cs"/>
                        </a:rPr>
                        <a:t>, internal </a:t>
                      </a:r>
                      <a:r>
                        <a:rPr lang="en-US" sz="950" b="0" i="0" u="none" strike="noStrike" kern="1200" baseline="0" dirty="0" err="1" smtClean="0">
                          <a:solidFill>
                            <a:schemeClr val="tx1"/>
                          </a:solidFill>
                          <a:latin typeface="+mn-lt"/>
                          <a:ea typeface="+mn-ea"/>
                          <a:cs typeface="+mn-cs"/>
                        </a:rPr>
                        <a:t>XCloud</a:t>
                      </a:r>
                      <a:r>
                        <a:rPr lang="en-US" sz="950" b="0" i="0" u="none" strike="noStrike" kern="1200" baseline="0" dirty="0" smtClean="0">
                          <a:solidFill>
                            <a:schemeClr val="tx1"/>
                          </a:solidFill>
                          <a:latin typeface="+mn-lt"/>
                          <a:ea typeface="+mn-ea"/>
                          <a:cs typeface="+mn-cs"/>
                        </a:rPr>
                        <a:t> in CDL</a:t>
                      </a:r>
                      <a:endParaRPr lang="en-US" sz="950" dirty="0"/>
                    </a:p>
                  </a:txBody>
                  <a:tcPr/>
                </a:tc>
                <a:tc>
                  <a:txBody>
                    <a:bodyPr/>
                    <a:lstStyle/>
                    <a:p>
                      <a:r>
                        <a:rPr lang="en-US" sz="950" baseline="0" dirty="0" smtClean="0"/>
                        <a:t>Spectrum Scale Amazon AMI</a:t>
                      </a:r>
                    </a:p>
                    <a:p>
                      <a:r>
                        <a:rPr lang="en-US" sz="950" baseline="0" dirty="0" smtClean="0"/>
                        <a:t>Cluster as a Service on </a:t>
                      </a:r>
                      <a:r>
                        <a:rPr lang="en-US" sz="950" baseline="0" dirty="0" err="1" smtClean="0"/>
                        <a:t>Bluemix</a:t>
                      </a:r>
                      <a:r>
                        <a:rPr lang="en-US" sz="950" baseline="0" dirty="0" smtClean="0"/>
                        <a:t>/Amazon</a:t>
                      </a:r>
                      <a:endParaRPr lang="en-US" sz="950" dirty="0" smtClean="0"/>
                    </a:p>
                  </a:txBody>
                  <a:tcPr/>
                </a:tc>
                <a:tc>
                  <a:txBody>
                    <a:bodyPr/>
                    <a:lstStyle/>
                    <a:p>
                      <a:pPr marL="0" indent="0">
                        <a:buFontTx/>
                        <a:buNone/>
                      </a:pPr>
                      <a:r>
                        <a:rPr lang="en-US" sz="950" dirty="0" smtClean="0">
                          <a:solidFill>
                            <a:schemeClr val="tx1"/>
                          </a:solidFill>
                        </a:rPr>
                        <a:t>- File service on </a:t>
                      </a:r>
                      <a:r>
                        <a:rPr lang="en-US" sz="950" dirty="0" err="1" smtClean="0">
                          <a:solidFill>
                            <a:schemeClr val="tx1"/>
                          </a:solidFill>
                        </a:rPr>
                        <a:t>bluemix</a:t>
                      </a:r>
                      <a:endParaRPr lang="en-US" sz="95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50" baseline="0" dirty="0" smtClean="0">
                          <a:solidFill>
                            <a:schemeClr val="tx1"/>
                          </a:solidFill>
                        </a:rPr>
                        <a:t>- Architecturally possible to implement </a:t>
                      </a:r>
                      <a:r>
                        <a:rPr lang="en-US" sz="950" baseline="0" dirty="0" err="1" smtClean="0">
                          <a:solidFill>
                            <a:schemeClr val="tx1"/>
                          </a:solidFill>
                        </a:rPr>
                        <a:t>Offprem</a:t>
                      </a:r>
                      <a:r>
                        <a:rPr lang="en-US" sz="950" baseline="0" dirty="0" smtClean="0">
                          <a:solidFill>
                            <a:schemeClr val="tx1"/>
                          </a:solidFill>
                        </a:rPr>
                        <a:t> as well as </a:t>
                      </a:r>
                      <a:r>
                        <a:rPr lang="en-US" sz="950" baseline="0" dirty="0" err="1" smtClean="0">
                          <a:solidFill>
                            <a:schemeClr val="tx1"/>
                          </a:solidFill>
                        </a:rPr>
                        <a:t>Onprem</a:t>
                      </a:r>
                      <a:endParaRPr lang="en-US" sz="95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950" dirty="0" smtClean="0">
                          <a:solidFill>
                            <a:schemeClr val="tx1"/>
                          </a:solidFill>
                        </a:rPr>
                        <a:t>- Similar to Amazon EFS?</a:t>
                      </a:r>
                    </a:p>
                  </a:txBody>
                  <a:tcPr/>
                </a:tc>
              </a:tr>
              <a:tr h="0">
                <a:tc>
                  <a:txBody>
                    <a:bodyPr/>
                    <a:lstStyle/>
                    <a:p>
                      <a:r>
                        <a:rPr lang="en-US" sz="800" b="1" dirty="0" smtClean="0"/>
                        <a:t>What do we have today</a:t>
                      </a:r>
                      <a:endParaRPr lang="en-US" sz="800" b="1" dirty="0"/>
                    </a:p>
                  </a:txBody>
                  <a:tcPr/>
                </a:tc>
                <a:tc gridSpan="2">
                  <a:txBody>
                    <a:bodyPr/>
                    <a:lstStyle/>
                    <a:p>
                      <a:r>
                        <a:rPr lang="en-US" sz="950" dirty="0" smtClean="0"/>
                        <a:t>Recommendation on architecture choices </a:t>
                      </a:r>
                      <a:r>
                        <a:rPr lang="en-US" sz="950" dirty="0" smtClean="0"/>
                        <a:t>(</a:t>
                      </a:r>
                      <a:r>
                        <a:rPr lang="en-US" sz="950" dirty="0" err="1" smtClean="0"/>
                        <a:t>redpaper</a:t>
                      </a:r>
                      <a:r>
                        <a:rPr lang="en-US" sz="950" dirty="0" smtClean="0"/>
                        <a:t>)</a:t>
                      </a:r>
                      <a:endParaRPr lang="en-US" sz="950" dirty="0"/>
                    </a:p>
                  </a:txBody>
                  <a:tcPr/>
                </a:tc>
                <a:tc hMerge="1">
                  <a:txBody>
                    <a:bodyPr/>
                    <a:lstStyle/>
                    <a:p>
                      <a:endParaRPr lang="en-US"/>
                    </a:p>
                  </a:txBody>
                  <a:tcPr/>
                </a:tc>
                <a:tc>
                  <a:txBody>
                    <a:bodyPr/>
                    <a:lstStyle/>
                    <a:p>
                      <a:r>
                        <a:rPr lang="en-US" sz="950" dirty="0" err="1" smtClean="0"/>
                        <a:t>Redpaper</a:t>
                      </a:r>
                      <a:r>
                        <a:rPr lang="en-US" sz="950" dirty="0" smtClean="0"/>
                        <a:t> for </a:t>
                      </a:r>
                      <a:r>
                        <a:rPr lang="en-US" sz="950" baseline="0" dirty="0" smtClean="0"/>
                        <a:t>deployment guidance</a:t>
                      </a:r>
                      <a:r>
                        <a:rPr lang="en-US" sz="950" dirty="0" smtClean="0"/>
                        <a:t>, Cinder driver, Manila driver</a:t>
                      </a:r>
                      <a:endParaRPr lang="en-US" sz="950" dirty="0"/>
                    </a:p>
                  </a:txBody>
                  <a:tcPr/>
                </a:tc>
                <a:tc>
                  <a:txBody>
                    <a:bodyPr/>
                    <a:lstStyle/>
                    <a:p>
                      <a:r>
                        <a:rPr lang="en-US" sz="950" dirty="0" smtClean="0"/>
                        <a:t>Working</a:t>
                      </a:r>
                      <a:r>
                        <a:rPr lang="en-US" sz="950" baseline="0" dirty="0" smtClean="0"/>
                        <a:t> prototype of Amazon AMI</a:t>
                      </a:r>
                      <a:endParaRPr lang="en-US" sz="950" dirty="0"/>
                    </a:p>
                  </a:txBody>
                  <a:tcPr/>
                </a:tc>
                <a:tc>
                  <a:txBody>
                    <a:bodyPr/>
                    <a:lstStyle/>
                    <a:p>
                      <a:r>
                        <a:rPr lang="en-US" sz="950" dirty="0" smtClean="0"/>
                        <a:t>-</a:t>
                      </a:r>
                      <a:endParaRPr lang="en-US" sz="950" dirty="0"/>
                    </a:p>
                  </a:txBody>
                  <a:tcPr/>
                </a:tc>
              </a:tr>
            </a:tbl>
          </a:graphicData>
        </a:graphic>
      </p:graphicFrame>
      <p:sp>
        <p:nvSpPr>
          <p:cNvPr id="3" name="TextBox 2"/>
          <p:cNvSpPr txBox="1"/>
          <p:nvPr/>
        </p:nvSpPr>
        <p:spPr>
          <a:xfrm>
            <a:off x="2207741" y="364172"/>
            <a:ext cx="4802659" cy="369332"/>
          </a:xfrm>
          <a:prstGeom prst="rect">
            <a:avLst/>
          </a:prstGeom>
          <a:noFill/>
        </p:spPr>
        <p:txBody>
          <a:bodyPr wrap="square" rtlCol="0">
            <a:spAutoFit/>
          </a:bodyPr>
          <a:lstStyle/>
          <a:p>
            <a:r>
              <a:rPr lang="en-US" b="1" dirty="0" smtClean="0"/>
              <a:t>Options for Spectrum Scale in the Cloud</a:t>
            </a:r>
            <a:endParaRPr lang="en-US" b="1" dirty="0"/>
          </a:p>
        </p:txBody>
      </p:sp>
    </p:spTree>
    <p:extLst>
      <p:ext uri="{BB962C8B-B14F-4D97-AF65-F5344CB8AC3E}">
        <p14:creationId xmlns:p14="http://schemas.microsoft.com/office/powerpoint/2010/main" val="11146295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9908" y="121315"/>
            <a:ext cx="8915400" cy="352425"/>
          </a:xfrm>
        </p:spPr>
        <p:txBody>
          <a:bodyPr/>
          <a:lstStyle/>
          <a:p>
            <a:r>
              <a:rPr lang="en-US" dirty="0" smtClean="0"/>
              <a:t>Spectrum Scale </a:t>
            </a:r>
            <a:r>
              <a:rPr lang="en-US" dirty="0" err="1" smtClean="0"/>
              <a:t>SoftLayer</a:t>
            </a:r>
            <a:r>
              <a:rPr lang="en-US" dirty="0" smtClean="0"/>
              <a:t> Cloud </a:t>
            </a:r>
            <a:r>
              <a:rPr lang="en-US" dirty="0" smtClean="0"/>
              <a:t>Engagement</a:t>
            </a:r>
            <a:endParaRPr lang="en-US" dirty="0"/>
          </a:p>
        </p:txBody>
      </p:sp>
      <p:sp>
        <p:nvSpPr>
          <p:cNvPr id="3" name="Text Placeholder 2"/>
          <p:cNvSpPr>
            <a:spLocks noGrp="1"/>
          </p:cNvSpPr>
          <p:nvPr>
            <p:ph type="body" sz="quarter" idx="12"/>
          </p:nvPr>
        </p:nvSpPr>
        <p:spPr>
          <a:xfrm>
            <a:off x="170935" y="551979"/>
            <a:ext cx="8458200" cy="1829593"/>
          </a:xfrm>
        </p:spPr>
        <p:txBody>
          <a:bodyPr/>
          <a:lstStyle/>
          <a:p>
            <a:pPr marL="517525" lvl="1" indent="-171450">
              <a:buFont typeface="Arial" panose="020B0604020202020204" pitchFamily="34" charset="0"/>
              <a:buChar char="•"/>
            </a:pPr>
            <a:r>
              <a:rPr lang="en-US" sz="1400" dirty="0" smtClean="0"/>
              <a:t>Team has engaged with Spectrum Scale customers using </a:t>
            </a:r>
            <a:r>
              <a:rPr lang="en-US" sz="1400" dirty="0" err="1" smtClean="0"/>
              <a:t>SoftLayer</a:t>
            </a:r>
            <a:r>
              <a:rPr lang="en-US" sz="1400" dirty="0" smtClean="0"/>
              <a:t> to support these strategic use cases.   Some examples:</a:t>
            </a:r>
            <a:br>
              <a:rPr lang="en-US" sz="1400" dirty="0" smtClean="0"/>
            </a:br>
            <a:endParaRPr lang="en-US" sz="1400" dirty="0" smtClean="0"/>
          </a:p>
          <a:p>
            <a:pPr marL="1085850" lvl="2" indent="-171450">
              <a:buFont typeface="Arial" panose="020B0604020202020204" pitchFamily="34" charset="0"/>
              <a:buChar char="•"/>
            </a:pPr>
            <a:r>
              <a:rPr lang="en-US" dirty="0" smtClean="0"/>
              <a:t>Supported </a:t>
            </a:r>
            <a:r>
              <a:rPr lang="en-US" dirty="0" err="1" smtClean="0"/>
              <a:t>Prana</a:t>
            </a:r>
            <a:r>
              <a:rPr lang="en-US" dirty="0" smtClean="0"/>
              <a:t> Animation Studio to do ‘</a:t>
            </a:r>
            <a:r>
              <a:rPr lang="en-US" dirty="0" err="1" smtClean="0"/>
              <a:t>cloudbursting</a:t>
            </a:r>
            <a:r>
              <a:rPr lang="en-US" dirty="0" smtClean="0"/>
              <a:t>’ for temporary workload resource needs using approximately 900 bare metal servers running on </a:t>
            </a:r>
            <a:r>
              <a:rPr lang="en-US" dirty="0" err="1" smtClean="0"/>
              <a:t>SoftLayer</a:t>
            </a:r>
            <a:r>
              <a:rPr lang="en-US" dirty="0" smtClean="0"/>
              <a:t>:</a:t>
            </a:r>
            <a:r>
              <a:rPr lang="en-US" dirty="0"/>
              <a:t/>
            </a:r>
            <a:br>
              <a:rPr lang="en-US" dirty="0"/>
            </a:br>
            <a:r>
              <a:rPr lang="en-US" dirty="0"/>
              <a:t>https://</a:t>
            </a:r>
            <a:r>
              <a:rPr lang="en-US" dirty="0" smtClean="0"/>
              <a:t>www-03.ibm.com/press/in/en/pressrelease/50966.wss</a:t>
            </a:r>
            <a:br>
              <a:rPr lang="en-US" dirty="0" smtClean="0"/>
            </a:br>
            <a:endParaRPr lang="en-US" dirty="0" smtClean="0"/>
          </a:p>
          <a:p>
            <a:pPr marL="1085850" lvl="2" indent="-171450">
              <a:buFont typeface="Arial" panose="020B0604020202020204" pitchFamily="34" charset="0"/>
              <a:buChar char="•"/>
            </a:pPr>
            <a:r>
              <a:rPr lang="en-US" dirty="0" smtClean="0"/>
              <a:t>We have enabled IBM teams to use Spectrum Scale as part of their solutions offered on </a:t>
            </a:r>
            <a:r>
              <a:rPr lang="en-US" dirty="0" err="1" smtClean="0"/>
              <a:t>SoftLayer</a:t>
            </a:r>
            <a:r>
              <a:rPr lang="en-US" dirty="0" smtClean="0"/>
              <a:t>, e.g.:</a:t>
            </a:r>
          </a:p>
          <a:p>
            <a:pPr marL="1543050" lvl="3" indent="-171450">
              <a:buFont typeface="Arial" panose="020B0604020202020204" pitchFamily="34" charset="0"/>
              <a:buChar char="•"/>
            </a:pPr>
            <a:r>
              <a:rPr lang="en-US" dirty="0" err="1" smtClean="0"/>
              <a:t>DashDB</a:t>
            </a:r>
            <a:r>
              <a:rPr lang="en-US" dirty="0" smtClean="0"/>
              <a:t> database solution needs clustered file system and also leverages Spectrum monitoring functions (e.g. Spectrum Scale detects node failures and facilitates running of callbacks in response to system events):</a:t>
            </a:r>
            <a:br>
              <a:rPr lang="en-US" dirty="0" smtClean="0"/>
            </a:br>
            <a:r>
              <a:rPr lang="en-US" dirty="0" smtClean="0">
                <a:hlinkClick r:id="rId3"/>
              </a:rPr>
              <a:t>https</a:t>
            </a:r>
            <a:r>
              <a:rPr lang="en-US" dirty="0">
                <a:hlinkClick r:id="rId3"/>
              </a:rPr>
              <a:t>://</a:t>
            </a:r>
            <a:r>
              <a:rPr lang="en-US" dirty="0" smtClean="0">
                <a:hlinkClick r:id="rId3"/>
              </a:rPr>
              <a:t>www.ibm.com/support/knowledgecenter/SS6NHC/com.ibm.swg.im.dashdb.doc/admin/local_filesystem.html</a:t>
            </a:r>
            <a:endParaRPr lang="en-US" dirty="0" smtClean="0"/>
          </a:p>
          <a:p>
            <a:pPr marL="1543050" lvl="3" indent="-171450">
              <a:buFont typeface="Arial" panose="020B0604020202020204" pitchFamily="34" charset="0"/>
              <a:buChar char="•"/>
            </a:pPr>
            <a:endParaRPr lang="en-US" dirty="0"/>
          </a:p>
          <a:p>
            <a:pPr marL="1543050" lvl="3" indent="-171450">
              <a:buFont typeface="Arial" panose="020B0604020202020204" pitchFamily="34" charset="0"/>
              <a:buChar char="•"/>
            </a:pPr>
            <a:r>
              <a:rPr lang="en-US" dirty="0" smtClean="0"/>
              <a:t>The IBM Platform Computing Cloud service solution is a managed HPC computing service that uses </a:t>
            </a:r>
            <a:r>
              <a:rPr lang="en-US" dirty="0"/>
              <a:t>Spectrum Scale:</a:t>
            </a:r>
            <a:br>
              <a:rPr lang="en-US" dirty="0"/>
            </a:br>
            <a:r>
              <a:rPr lang="en-US" dirty="0">
                <a:hlinkClick r:id="rId4"/>
              </a:rPr>
              <a:t>http://</a:t>
            </a:r>
            <a:r>
              <a:rPr lang="en-US" dirty="0" smtClean="0">
                <a:hlinkClick r:id="rId4"/>
              </a:rPr>
              <a:t>www.redbooks.ibm.com/redpapers/pdfs/redp5214.pdf</a:t>
            </a:r>
            <a:r>
              <a:rPr lang="en-US" dirty="0" smtClean="0"/>
              <a:t>	</a:t>
            </a:r>
            <a:r>
              <a:rPr lang="en-US" dirty="0"/>
              <a:t/>
            </a:r>
            <a:br>
              <a:rPr lang="en-US" dirty="0"/>
            </a:br>
            <a:endParaRPr lang="en-US" dirty="0" smtClean="0"/>
          </a:p>
          <a:p>
            <a:pPr marL="1543050" lvl="3" indent="-171450">
              <a:buFont typeface="Arial" panose="020B0604020202020204" pitchFamily="34" charset="0"/>
              <a:buChar char="•"/>
            </a:pPr>
            <a:r>
              <a:rPr lang="en-US" dirty="0" smtClean="0"/>
              <a:t>Supported Cloud Data Spark Service’s use of Spectrum Scale.	</a:t>
            </a:r>
          </a:p>
          <a:p>
            <a:pPr marL="2000250" lvl="4" indent="-171450">
              <a:buFont typeface="Arial" panose="020B0604020202020204" pitchFamily="34" charset="0"/>
              <a:buChar char="•"/>
            </a:pPr>
            <a:r>
              <a:rPr lang="en-US" dirty="0" smtClean="0"/>
              <a:t>We are now exploring options for providing a NFS based storage service (backed by Spectrum Scale) for a variety of workloads (e.g. </a:t>
            </a:r>
            <a:r>
              <a:rPr lang="en-US" dirty="0" err="1" smtClean="0"/>
              <a:t>Bluemix</a:t>
            </a:r>
            <a:r>
              <a:rPr lang="en-US" dirty="0" smtClean="0"/>
              <a:t> services running in containers).</a:t>
            </a:r>
          </a:p>
          <a:p>
            <a:pPr marL="1085850" lvl="2" indent="-171450">
              <a:buFont typeface="Arial" panose="020B0604020202020204" pitchFamily="34" charset="0"/>
              <a:buChar char="•"/>
            </a:pPr>
            <a:endParaRPr lang="en-US" sz="1500" dirty="0" smtClean="0"/>
          </a:p>
          <a:p>
            <a:pPr marL="517525" lvl="1" indent="-171450">
              <a:buFont typeface="Arial" panose="020B0604020202020204" pitchFamily="34" charset="0"/>
              <a:buChar char="•"/>
            </a:pPr>
            <a:endParaRPr lang="en-US" sz="1400" dirty="0" smtClean="0"/>
          </a:p>
          <a:p>
            <a:pPr lvl="1"/>
            <a:r>
              <a:rPr lang="en-US" sz="1400" dirty="0"/>
              <a:t>	</a:t>
            </a:r>
            <a:endParaRPr lang="en-US" sz="1400" dirty="0" smtClean="0"/>
          </a:p>
        </p:txBody>
      </p:sp>
    </p:spTree>
    <p:extLst>
      <p:ext uri="{BB962C8B-B14F-4D97-AF65-F5344CB8AC3E}">
        <p14:creationId xmlns:p14="http://schemas.microsoft.com/office/powerpoint/2010/main" val="318502793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logo_prana.png" descr="http://www.pranastudios.com/_img/logo_prana.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03721" y="15493"/>
            <a:ext cx="2073606" cy="545811"/>
          </a:xfrm>
          <a:prstGeom prst="rect">
            <a:avLst/>
          </a:prstGeom>
          <a:noFill/>
          <a:ln>
            <a:noFill/>
          </a:ln>
          <a:effectLst>
            <a:outerShdw blurRad="292100" dist="139700" dir="2700000"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0" name="Shape 50"/>
          <p:cNvSpPr/>
          <p:nvPr/>
        </p:nvSpPr>
        <p:spPr>
          <a:xfrm>
            <a:off x="1367445" y="108448"/>
            <a:ext cx="6319730" cy="439031"/>
          </a:xfrm>
          <a:prstGeom prst="rect">
            <a:avLst/>
          </a:prstGeom>
          <a:ln w="12700">
            <a:miter lim="400000"/>
          </a:ln>
          <a:extLst/>
        </p:spPr>
        <p:txBody>
          <a:bodyPr lIns="15610" rIns="15610">
            <a:spAutoFit/>
          </a:bodyPr>
          <a:lstStyle/>
          <a:p>
            <a:pPr defTabSz="312193" fontAlgn="auto">
              <a:spcBef>
                <a:spcPts val="820"/>
              </a:spcBef>
              <a:spcAft>
                <a:spcPts val="0"/>
              </a:spcAft>
              <a:tabLst>
                <a:tab pos="156097" algn="l"/>
                <a:tab pos="312193" algn="l"/>
                <a:tab pos="468290" algn="l"/>
                <a:tab pos="624386" algn="l"/>
                <a:tab pos="780483" algn="l"/>
                <a:tab pos="936579" algn="l"/>
                <a:tab pos="1092675" algn="l"/>
                <a:tab pos="1248771" algn="l"/>
                <a:tab pos="1404868" algn="l"/>
                <a:tab pos="1560965" algn="l"/>
                <a:tab pos="1873158" algn="l"/>
                <a:tab pos="2029254" algn="l"/>
                <a:tab pos="2185351" algn="l"/>
                <a:tab pos="2341447" algn="l"/>
                <a:tab pos="2497544" algn="l"/>
                <a:tab pos="2653640" algn="l"/>
                <a:tab pos="2809736" algn="l"/>
                <a:tab pos="2965833" algn="l"/>
                <a:tab pos="3121929" algn="l"/>
              </a:tabLst>
              <a:defRPr sz="3800">
                <a:latin typeface="HelvNeue for IBM"/>
                <a:ea typeface="HelvNeue for IBM"/>
                <a:cs typeface="HelvNeue for IBM"/>
                <a:sym typeface="HelvNeue for IBM"/>
              </a:defRPr>
            </a:pPr>
            <a:r>
              <a:rPr sz="1297" kern="0" dirty="0" err="1">
                <a:solidFill>
                  <a:sysClr val="windowText" lastClr="000000"/>
                </a:solidFill>
                <a:latin typeface="HelvNeue for IBM"/>
                <a:ea typeface="HelvNeue for IBM"/>
                <a:cs typeface="HelvNeue for IBM"/>
                <a:sym typeface="HelvNeue for IBM"/>
              </a:rPr>
              <a:t>Prana</a:t>
            </a:r>
            <a:r>
              <a:rPr sz="1297" kern="0" dirty="0">
                <a:solidFill>
                  <a:sysClr val="windowText" lastClr="000000"/>
                </a:solidFill>
                <a:latin typeface="HelvNeue for IBM"/>
                <a:ea typeface="HelvNeue for IBM"/>
                <a:cs typeface="HelvNeue for IBM"/>
                <a:sym typeface="HelvNeue for IBM"/>
              </a:rPr>
              <a:t> Studio – Spectrum Scale on </a:t>
            </a:r>
            <a:r>
              <a:rPr sz="1297" kern="0" dirty="0" err="1">
                <a:solidFill>
                  <a:sysClr val="windowText" lastClr="000000"/>
                </a:solidFill>
                <a:latin typeface="HelvNeue for IBM"/>
                <a:ea typeface="HelvNeue for IBM"/>
                <a:cs typeface="HelvNeue for IBM"/>
                <a:sym typeface="HelvNeue for IBM"/>
              </a:rPr>
              <a:t>SoftLayer</a:t>
            </a:r>
            <a:r>
              <a:rPr sz="1297" kern="0" dirty="0">
                <a:solidFill>
                  <a:sysClr val="windowText" lastClr="000000"/>
                </a:solidFill>
                <a:latin typeface="HelvNeue for IBM"/>
                <a:ea typeface="HelvNeue for IBM"/>
                <a:cs typeface="HelvNeue for IBM"/>
                <a:sym typeface="HelvNeue for IBM"/>
              </a:rPr>
              <a:t>: </a:t>
            </a:r>
            <a:br>
              <a:rPr sz="1297" kern="0" dirty="0">
                <a:solidFill>
                  <a:sysClr val="windowText" lastClr="000000"/>
                </a:solidFill>
                <a:latin typeface="HelvNeue for IBM"/>
                <a:ea typeface="HelvNeue for IBM"/>
                <a:cs typeface="HelvNeue for IBM"/>
                <a:sym typeface="HelvNeue for IBM"/>
              </a:rPr>
            </a:br>
            <a:r>
              <a:rPr sz="956" kern="0" dirty="0">
                <a:solidFill>
                  <a:sysClr val="windowText" lastClr="000000"/>
                </a:solidFill>
                <a:latin typeface="HelvNeue for IBM"/>
                <a:ea typeface="HelvNeue for IBM"/>
                <a:cs typeface="HelvNeue for IBM"/>
                <a:sym typeface="HelvNeue for IBM"/>
              </a:rPr>
              <a:t>AP/India, Media &amp; Entertainment, USD 1.274 Mill + (over 3 months)</a:t>
            </a:r>
          </a:p>
        </p:txBody>
      </p:sp>
      <p:sp>
        <p:nvSpPr>
          <p:cNvPr id="51" name="Shape 51"/>
          <p:cNvSpPr/>
          <p:nvPr/>
        </p:nvSpPr>
        <p:spPr>
          <a:xfrm>
            <a:off x="1367446" y="2236872"/>
            <a:ext cx="2970976" cy="3035318"/>
          </a:xfrm>
          <a:prstGeom prst="rect">
            <a:avLst/>
          </a:prstGeom>
          <a:ln w="12700">
            <a:miter lim="400000"/>
          </a:ln>
          <a:extLst/>
        </p:spPr>
        <p:txBody>
          <a:bodyPr lIns="15610" rIns="15610">
            <a:spAutoFit/>
          </a:bodyPr>
          <a:lstStyle/>
          <a:p>
            <a:pPr defTabSz="312193" fontAlgn="auto">
              <a:spcBef>
                <a:spcPts val="0"/>
              </a:spcBef>
              <a:spcAft>
                <a:spcPts val="0"/>
              </a:spcAft>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800" b="1">
                <a:solidFill>
                  <a:srgbClr val="007670"/>
                </a:solidFill>
                <a:latin typeface="HelvNeue for IBM"/>
                <a:ea typeface="HelvNeue for IBM"/>
                <a:cs typeface="HelvNeue for IBM"/>
                <a:sym typeface="HelvNeue for IBM"/>
              </a:defRPr>
            </a:pPr>
            <a:r>
              <a:rPr sz="956" b="1" kern="0" dirty="0">
                <a:solidFill>
                  <a:srgbClr val="007670"/>
                </a:solidFill>
                <a:latin typeface="HelvNeue for IBM"/>
                <a:ea typeface="HelvNeue for IBM"/>
                <a:cs typeface="HelvNeue for IBM"/>
                <a:sym typeface="HelvNeue for IBM"/>
              </a:rPr>
              <a:t>Solution</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IBM Cloud group and System group worked closely to come out an integrated cloud based “render farm” on </a:t>
            </a:r>
            <a:r>
              <a:rPr sz="826" kern="0" dirty="0" err="1">
                <a:solidFill>
                  <a:sysClr val="windowText" lastClr="000000"/>
                </a:solidFill>
                <a:latin typeface="HelvNeue for IBM"/>
                <a:ea typeface="HelvNeue for IBM"/>
                <a:cs typeface="HelvNeue for IBM"/>
                <a:sym typeface="HelvNeue for IBM"/>
              </a:rPr>
              <a:t>SoftLayer</a:t>
            </a:r>
            <a:r>
              <a:rPr sz="826" kern="0" dirty="0">
                <a:solidFill>
                  <a:sysClr val="windowText" lastClr="000000"/>
                </a:solidFill>
                <a:latin typeface="HelvNeue for IBM"/>
                <a:ea typeface="HelvNeue for IBM"/>
                <a:cs typeface="HelvNeue for IBM"/>
                <a:sym typeface="HelvNeue for IBM"/>
              </a:rPr>
              <a:t>:</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Arial"/>
                <a:ea typeface="Arial"/>
                <a:cs typeface="Arial"/>
                <a:sym typeface="Arial"/>
              </a:defRPr>
            </a:pPr>
            <a:r>
              <a:rPr sz="826" kern="0" dirty="0">
                <a:solidFill>
                  <a:sysClr val="windowText" lastClr="000000"/>
                </a:solidFill>
                <a:latin typeface="Arial"/>
                <a:ea typeface="Arial"/>
                <a:cs typeface="Arial"/>
                <a:sym typeface="Arial"/>
              </a:rPr>
              <a:t>Offer high performance computer power which can satisfy client computer intensive applications.</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Arial"/>
                <a:ea typeface="Arial"/>
                <a:cs typeface="Arial"/>
                <a:sym typeface="Arial"/>
              </a:defRPr>
            </a:pPr>
            <a:r>
              <a:rPr sz="826" kern="0" dirty="0">
                <a:solidFill>
                  <a:sysClr val="windowText" lastClr="000000"/>
                </a:solidFill>
                <a:latin typeface="Arial"/>
                <a:ea typeface="Arial"/>
                <a:cs typeface="Arial"/>
                <a:sym typeface="Arial"/>
              </a:rPr>
              <a:t>High performance parallel file system which can support concurrent IO operations from 800+ compute nodes.</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Arial"/>
                <a:ea typeface="Arial"/>
                <a:cs typeface="Arial"/>
                <a:sym typeface="Arial"/>
              </a:defRPr>
            </a:pPr>
            <a:r>
              <a:rPr sz="826" kern="0" dirty="0">
                <a:solidFill>
                  <a:sysClr val="windowText" lastClr="000000"/>
                </a:solidFill>
                <a:latin typeface="Arial"/>
                <a:ea typeface="Arial"/>
                <a:cs typeface="Arial"/>
                <a:sym typeface="Arial"/>
              </a:rPr>
              <a:t>Meet the budget constraints by </a:t>
            </a:r>
            <a:r>
              <a:rPr sz="826" b="1" kern="0" dirty="0">
                <a:solidFill>
                  <a:sysClr val="windowText" lastClr="000000"/>
                </a:solidFill>
                <a:latin typeface="Arial"/>
                <a:ea typeface="Arial"/>
                <a:cs typeface="Arial"/>
                <a:sym typeface="Arial"/>
              </a:rPr>
              <a:t>leveraging the ‘pay-as-you-go’ model of cloud </a:t>
            </a:r>
            <a:r>
              <a:rPr sz="826" kern="0" dirty="0">
                <a:solidFill>
                  <a:sysClr val="windowText" lastClr="000000"/>
                </a:solidFill>
                <a:latin typeface="Arial"/>
                <a:ea typeface="Arial"/>
                <a:cs typeface="Arial"/>
                <a:sym typeface="Arial"/>
              </a:rPr>
              <a:t>for the necessary duration</a:t>
            </a:r>
            <a:endParaRPr sz="826" kern="0" dirty="0">
              <a:solidFill>
                <a:sysClr val="windowText" lastClr="000000"/>
              </a:solidFill>
              <a:latin typeface="HelvNeue for IBM"/>
              <a:ea typeface="HelvNeue for IBM"/>
              <a:cs typeface="HelvNeue for IBM"/>
              <a:sym typeface="HelvNeue for IBM"/>
            </a:endParaRP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Our unique values:</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High performance compute cluster based on bare-metal machines. Guarantee performance.</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Robust &amp; mature enterprise class parallel file system, with unlimited scalability and proven stability.</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IBM has rich HPC experience in various of traditional industries. But this is the first time to implement such scale </a:t>
            </a:r>
            <a:r>
              <a:rPr sz="826" kern="0" dirty="0" err="1">
                <a:solidFill>
                  <a:sysClr val="windowText" lastClr="000000"/>
                </a:solidFill>
                <a:latin typeface="HelvNeue for IBM"/>
                <a:ea typeface="HelvNeue for IBM"/>
                <a:cs typeface="HelvNeue for IBM"/>
                <a:sym typeface="HelvNeue for IBM"/>
              </a:rPr>
              <a:t>env</a:t>
            </a:r>
            <a:r>
              <a:rPr sz="826" kern="0" dirty="0">
                <a:solidFill>
                  <a:sysClr val="windowText" lastClr="000000"/>
                </a:solidFill>
                <a:latin typeface="HelvNeue for IBM"/>
                <a:ea typeface="HelvNeue for IBM"/>
                <a:cs typeface="HelvNeue for IBM"/>
                <a:sym typeface="HelvNeue for IBM"/>
              </a:rPr>
              <a:t> on cloud. </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This solution can be replicated to other movie rendering clients, and clients in many other industry.</a:t>
            </a:r>
            <a:endParaRPr lang="en-US" sz="826" kern="0" dirty="0">
              <a:solidFill>
                <a:sysClr val="windowText" lastClr="000000"/>
              </a:solidFill>
              <a:latin typeface="HelvNeue for IBM"/>
              <a:ea typeface="HelvNeue for IBM"/>
              <a:cs typeface="HelvNeue for IBM"/>
              <a:sym typeface="HelvNeue for IBM"/>
            </a:endParaRPr>
          </a:p>
          <a:p>
            <a:pPr defTabSz="312193" fontAlgn="auto">
              <a:spcBef>
                <a:spcPts val="0"/>
              </a:spcBef>
              <a:spcAft>
                <a:spcPts val="0"/>
              </a:spcAft>
              <a:buSzPct val="100000"/>
              <a:buFont typeface="Arial"/>
              <a:buChar char="•"/>
              <a:defRPr sz="2000">
                <a:latin typeface="HelvNeue for IBM"/>
                <a:ea typeface="HelvNeue for IBM"/>
                <a:cs typeface="HelvNeue for IBM"/>
                <a:sym typeface="HelvNeue for IBM"/>
              </a:defRPr>
            </a:pPr>
            <a:r>
              <a:rPr lang="en-US" sz="826" kern="0" dirty="0">
                <a:solidFill>
                  <a:sysClr val="windowText" lastClr="000000"/>
                </a:solidFill>
                <a:latin typeface="HelvNeue for IBM"/>
                <a:ea typeface="HelvNeue for IBM"/>
                <a:cs typeface="HelvNeue for IBM"/>
                <a:sym typeface="HelvNeue for IBM"/>
              </a:rPr>
              <a:t>Traditionally we use SAN storage to support HPC applications, and use local disk to run </a:t>
            </a:r>
            <a:r>
              <a:rPr lang="en-US" sz="826" kern="0" dirty="0" err="1">
                <a:solidFill>
                  <a:sysClr val="windowText" lastClr="000000"/>
                </a:solidFill>
                <a:latin typeface="HelvNeue for IBM"/>
                <a:ea typeface="HelvNeue for IBM"/>
                <a:cs typeface="HelvNeue for IBM"/>
                <a:sym typeface="HelvNeue for IBM"/>
              </a:rPr>
              <a:t>BigData</a:t>
            </a:r>
            <a:r>
              <a:rPr lang="en-US" sz="826" kern="0" dirty="0">
                <a:solidFill>
                  <a:sysClr val="windowText" lastClr="000000"/>
                </a:solidFill>
                <a:latin typeface="HelvNeue for IBM"/>
                <a:ea typeface="HelvNeue for IBM"/>
                <a:cs typeface="HelvNeue for IBM"/>
                <a:sym typeface="HelvNeue for IBM"/>
              </a:rPr>
              <a:t> applications. This time we are using local disk to support HPC workload.</a:t>
            </a:r>
          </a:p>
          <a:p>
            <a:pPr defTabSz="312193" fontAlgn="auto">
              <a:spcBef>
                <a:spcPts val="0"/>
              </a:spcBef>
              <a:spcAft>
                <a:spcPts val="0"/>
              </a:spcAft>
              <a:buSzPct val="100000"/>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endParaRPr sz="826" kern="0" dirty="0">
              <a:solidFill>
                <a:sysClr val="windowText" lastClr="000000"/>
              </a:solidFill>
              <a:latin typeface="HelvNeue for IBM"/>
              <a:ea typeface="HelvNeue for IBM"/>
              <a:cs typeface="HelvNeue for IBM"/>
              <a:sym typeface="HelvNeue for IBM"/>
            </a:endParaRPr>
          </a:p>
        </p:txBody>
      </p:sp>
      <p:sp>
        <p:nvSpPr>
          <p:cNvPr id="52" name="Shape 52"/>
          <p:cNvSpPr/>
          <p:nvPr/>
        </p:nvSpPr>
        <p:spPr>
          <a:xfrm>
            <a:off x="1367446" y="517210"/>
            <a:ext cx="2970976" cy="1637371"/>
          </a:xfrm>
          <a:prstGeom prst="rect">
            <a:avLst/>
          </a:prstGeom>
          <a:ln w="12700">
            <a:miter lim="400000"/>
          </a:ln>
          <a:extLst/>
        </p:spPr>
        <p:txBody>
          <a:bodyPr lIns="15610" rIns="15610">
            <a:spAutoFit/>
          </a:bodyPr>
          <a:lstStyle/>
          <a:p>
            <a:pPr defTabSz="312193" fontAlgn="auto">
              <a:spcBef>
                <a:spcPts val="0"/>
              </a:spcBef>
              <a:spcAft>
                <a:spcPts val="0"/>
              </a:spcAft>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800" b="1">
                <a:solidFill>
                  <a:srgbClr val="F04E37"/>
                </a:solidFill>
                <a:latin typeface="HelvNeue for IBM"/>
                <a:ea typeface="HelvNeue for IBM"/>
                <a:cs typeface="HelvNeue for IBM"/>
                <a:sym typeface="HelvNeue for IBM"/>
              </a:defRPr>
            </a:pPr>
            <a:r>
              <a:rPr sz="956" b="1" kern="0" dirty="0">
                <a:solidFill>
                  <a:srgbClr val="F04E37"/>
                </a:solidFill>
                <a:latin typeface="HelvNeue for IBM"/>
                <a:ea typeface="HelvNeue for IBM"/>
                <a:cs typeface="HelvNeue for IBM"/>
                <a:sym typeface="HelvNeue for IBM"/>
              </a:rPr>
              <a:t>Challenge</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solidFill>
                  <a:srgbClr val="5F5D5E"/>
                </a:solidFill>
                <a:latin typeface="Arial"/>
                <a:ea typeface="Arial"/>
                <a:cs typeface="Arial"/>
                <a:sym typeface="Arial"/>
              </a:defRPr>
            </a:pPr>
            <a:r>
              <a:rPr sz="826" kern="0" dirty="0">
                <a:solidFill>
                  <a:srgbClr val="5F5D5E"/>
                </a:solidFill>
                <a:latin typeface="Arial"/>
                <a:ea typeface="Arial"/>
                <a:cs typeface="Arial"/>
                <a:sym typeface="Arial"/>
              </a:rPr>
              <a:t>Animation &amp; VFX rendering is a </a:t>
            </a:r>
            <a:r>
              <a:rPr sz="826" b="1" kern="0" dirty="0">
                <a:solidFill>
                  <a:srgbClr val="5F5D5E"/>
                </a:solidFill>
                <a:latin typeface="Arial"/>
                <a:ea typeface="Arial"/>
                <a:cs typeface="Arial"/>
                <a:sym typeface="Arial"/>
              </a:rPr>
              <a:t>compute intensive</a:t>
            </a:r>
            <a:r>
              <a:rPr sz="826" kern="0" dirty="0">
                <a:solidFill>
                  <a:srgbClr val="5F5D5E"/>
                </a:solidFill>
                <a:latin typeface="Arial"/>
                <a:ea typeface="Arial"/>
                <a:cs typeface="Arial"/>
                <a:sym typeface="Arial"/>
              </a:rPr>
              <a:t> activity. It takes hundreds of thousands of machine hours to render the frames requires to make an animation movie of visual delight.</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solidFill>
                  <a:srgbClr val="5F5D5E"/>
                </a:solidFill>
                <a:latin typeface="Arial"/>
                <a:ea typeface="Arial"/>
                <a:cs typeface="Arial"/>
                <a:sym typeface="Arial"/>
              </a:defRPr>
            </a:pPr>
            <a:r>
              <a:rPr sz="826" kern="0" dirty="0">
                <a:solidFill>
                  <a:srgbClr val="5F5D5E"/>
                </a:solidFill>
                <a:latin typeface="Arial"/>
                <a:ea typeface="Arial"/>
                <a:cs typeface="Arial"/>
                <a:sym typeface="Arial"/>
              </a:rPr>
              <a:t>Maintaining such high numbers of compute power </a:t>
            </a:r>
            <a:r>
              <a:rPr sz="826" kern="0" dirty="0" err="1">
                <a:solidFill>
                  <a:srgbClr val="5F5D5E"/>
                </a:solidFill>
                <a:latin typeface="Arial"/>
                <a:ea typeface="Arial"/>
                <a:cs typeface="Arial"/>
                <a:sym typeface="Arial"/>
              </a:rPr>
              <a:t>on-premise</a:t>
            </a:r>
            <a:r>
              <a:rPr sz="826" kern="0" dirty="0">
                <a:solidFill>
                  <a:srgbClr val="5F5D5E"/>
                </a:solidFill>
                <a:latin typeface="Arial"/>
                <a:ea typeface="Arial"/>
                <a:cs typeface="Arial"/>
                <a:sym typeface="Arial"/>
              </a:rPr>
              <a:t> is a close to impossible task both financially and technically for animation studios like </a:t>
            </a:r>
            <a:r>
              <a:rPr sz="826" kern="0" dirty="0" err="1">
                <a:solidFill>
                  <a:srgbClr val="5F5D5E"/>
                </a:solidFill>
                <a:latin typeface="Arial"/>
                <a:ea typeface="Arial"/>
                <a:cs typeface="Arial"/>
                <a:sym typeface="Arial"/>
              </a:rPr>
              <a:t>Prana</a:t>
            </a:r>
            <a:r>
              <a:rPr sz="826" kern="0" dirty="0">
                <a:solidFill>
                  <a:srgbClr val="5F5D5E"/>
                </a:solidFill>
                <a:latin typeface="Arial"/>
                <a:ea typeface="Arial"/>
                <a:cs typeface="Arial"/>
                <a:sym typeface="Arial"/>
              </a:rPr>
              <a:t>.</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solidFill>
                  <a:srgbClr val="5F5D5E"/>
                </a:solidFill>
                <a:latin typeface="Arial"/>
                <a:ea typeface="Arial"/>
                <a:cs typeface="Arial"/>
                <a:sym typeface="Arial"/>
              </a:defRPr>
            </a:pPr>
            <a:r>
              <a:rPr sz="826" kern="0" dirty="0">
                <a:solidFill>
                  <a:srgbClr val="5F5D5E"/>
                </a:solidFill>
                <a:latin typeface="Arial"/>
                <a:ea typeface="Arial"/>
                <a:cs typeface="Arial"/>
                <a:sym typeface="Arial"/>
              </a:rPr>
              <a:t>Apart from compute power, </a:t>
            </a:r>
            <a:r>
              <a:rPr sz="826" b="1" kern="0" dirty="0">
                <a:solidFill>
                  <a:srgbClr val="5F5D5E"/>
                </a:solidFill>
                <a:latin typeface="Arial"/>
                <a:ea typeface="Arial"/>
                <a:cs typeface="Arial"/>
                <a:sym typeface="Arial"/>
              </a:rPr>
              <a:t>high performance storage</a:t>
            </a:r>
            <a:r>
              <a:rPr sz="826" kern="0" dirty="0">
                <a:solidFill>
                  <a:srgbClr val="5F5D5E"/>
                </a:solidFill>
                <a:latin typeface="Arial"/>
                <a:ea typeface="Arial"/>
                <a:cs typeface="Arial"/>
                <a:sym typeface="Arial"/>
              </a:rPr>
              <a:t> is another major factor for the success of VFX rendering. The typical requirement of storage is to deliver</a:t>
            </a:r>
            <a:r>
              <a:rPr sz="826" b="1" kern="0" dirty="0">
                <a:solidFill>
                  <a:srgbClr val="5F5D5E"/>
                </a:solidFill>
                <a:latin typeface="Arial"/>
                <a:ea typeface="Arial"/>
                <a:cs typeface="Arial"/>
                <a:sym typeface="Arial"/>
              </a:rPr>
              <a:t> 200K  aggregate IOPS</a:t>
            </a:r>
            <a:r>
              <a:rPr sz="826" kern="0" dirty="0">
                <a:solidFill>
                  <a:srgbClr val="5F5D5E"/>
                </a:solidFill>
                <a:latin typeface="Arial"/>
                <a:ea typeface="Arial"/>
                <a:cs typeface="Arial"/>
                <a:sym typeface="Arial"/>
              </a:rPr>
              <a:t>, with minimal or no outage, running continuously for at least 3-4 months during the rendering phase.</a:t>
            </a:r>
          </a:p>
        </p:txBody>
      </p:sp>
      <p:sp>
        <p:nvSpPr>
          <p:cNvPr id="14" name="Shape 64"/>
          <p:cNvSpPr/>
          <p:nvPr/>
        </p:nvSpPr>
        <p:spPr>
          <a:xfrm>
            <a:off x="4400391" y="618507"/>
            <a:ext cx="1658885" cy="2387448"/>
          </a:xfrm>
          <a:prstGeom prst="rect">
            <a:avLst/>
          </a:prstGeom>
          <a:ln w="12700">
            <a:miter lim="400000"/>
          </a:ln>
          <a:extLst/>
        </p:spPr>
        <p:txBody>
          <a:bodyPr lIns="15610" rIns="15610">
            <a:spAutoFit/>
          </a:bodyPr>
          <a:lstStyle/>
          <a:p>
            <a:pPr defTabSz="312193" fontAlgn="auto">
              <a:spcBef>
                <a:spcPts val="0"/>
              </a:spcBef>
              <a:spcAft>
                <a:spcPts val="0"/>
              </a:spcAft>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800" b="1">
                <a:solidFill>
                  <a:srgbClr val="007670"/>
                </a:solidFill>
                <a:latin typeface="HelvNeue for IBM"/>
                <a:ea typeface="HelvNeue for IBM"/>
                <a:cs typeface="HelvNeue for IBM"/>
                <a:sym typeface="HelvNeue for IBM"/>
              </a:defRPr>
            </a:pPr>
            <a:r>
              <a:rPr sz="956" b="1" kern="0" dirty="0">
                <a:solidFill>
                  <a:srgbClr val="007670"/>
                </a:solidFill>
                <a:latin typeface="HelvNeue for IBM"/>
                <a:ea typeface="HelvNeue for IBM"/>
                <a:cs typeface="HelvNeue for IBM"/>
                <a:sym typeface="HelvNeue for IBM"/>
              </a:rPr>
              <a:t>Proposed Solution Architecture</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683" kern="0" dirty="0">
                <a:solidFill>
                  <a:sysClr val="windowText" lastClr="000000"/>
                </a:solidFill>
                <a:latin typeface="HelvNeue for IBM"/>
                <a:ea typeface="HelvNeue for IBM"/>
                <a:cs typeface="HelvNeue for IBM"/>
                <a:sym typeface="HelvNeue for IBM"/>
              </a:rPr>
              <a:t> </a:t>
            </a:r>
            <a:r>
              <a:rPr sz="826" kern="0" dirty="0">
                <a:solidFill>
                  <a:sysClr val="windowText" lastClr="000000"/>
                </a:solidFill>
                <a:latin typeface="HelvNeue for IBM"/>
                <a:ea typeface="HelvNeue for IBM"/>
                <a:cs typeface="HelvNeue for IBM"/>
                <a:sym typeface="HelvNeue for IBM"/>
              </a:rPr>
              <a:t>SW Components</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Spectrum Scale 4.2.0.2</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err="1">
                <a:solidFill>
                  <a:sysClr val="windowText" lastClr="000000"/>
                </a:solidFill>
                <a:latin typeface="HelvNeue for IBM"/>
                <a:ea typeface="HelvNeue for IBM"/>
                <a:cs typeface="HelvNeue for IBM"/>
                <a:sym typeface="HelvNeue for IBM"/>
              </a:rPr>
              <a:t>Vyatta</a:t>
            </a:r>
            <a:r>
              <a:rPr sz="826" kern="0" dirty="0">
                <a:solidFill>
                  <a:sysClr val="windowText" lastClr="000000"/>
                </a:solidFill>
                <a:latin typeface="HelvNeue for IBM"/>
                <a:ea typeface="HelvNeue for IBM"/>
                <a:cs typeface="HelvNeue for IBM"/>
                <a:sym typeface="HelvNeue for IBM"/>
              </a:rPr>
              <a:t> 6.7</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err="1">
                <a:solidFill>
                  <a:sysClr val="windowText" lastClr="000000"/>
                </a:solidFill>
                <a:latin typeface="HelvNeue for IBM"/>
                <a:ea typeface="HelvNeue for IBM"/>
                <a:cs typeface="HelvNeue for IBM"/>
                <a:sym typeface="HelvNeue for IBM"/>
              </a:rPr>
              <a:t>xCAT</a:t>
            </a:r>
            <a:r>
              <a:rPr sz="826" kern="0" dirty="0">
                <a:solidFill>
                  <a:sysClr val="windowText" lastClr="000000"/>
                </a:solidFill>
                <a:latin typeface="HelvNeue for IBM"/>
                <a:ea typeface="HelvNeue for IBM"/>
                <a:cs typeface="HelvNeue for IBM"/>
                <a:sym typeface="HelvNeue for IBM"/>
              </a:rPr>
              <a:t> 2.11</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 HW components</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25 x Spectrum Scale servers (local SSD, 2x 10Gbps Ethernet)</a:t>
            </a:r>
          </a:p>
          <a:p>
            <a:pPr marL="253657" lvl="1" indent="-97560"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800 x Rendering nodes (Spectrum Scale client, 2x 1Gbps Ethernet)</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Aggregated throughput &gt; 10GB/s</a:t>
            </a:r>
          </a:p>
          <a:p>
            <a:pPr defTabSz="312193" fontAlgn="auto">
              <a:spcBef>
                <a:spcPts val="0"/>
              </a:spcBef>
              <a:spcAft>
                <a:spcPts val="0"/>
              </a:spcAft>
              <a:buSzPct val="100000"/>
              <a:buFontTx/>
              <a:buChar char="•"/>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Dual Ethernet interfaces (bond mode 4) provide robust communication channel</a:t>
            </a:r>
            <a:endParaRPr sz="826" b="1" kern="0" dirty="0">
              <a:solidFill>
                <a:srgbClr val="0076B0"/>
              </a:solidFill>
              <a:latin typeface="HelvNeue for IBM"/>
              <a:ea typeface="HelvNeue for IBM"/>
              <a:cs typeface="HelvNeue for IBM"/>
              <a:sym typeface="HelvNeue for IBM"/>
            </a:endParaRPr>
          </a:p>
          <a:p>
            <a:pPr defTabSz="312193" fontAlgn="auto">
              <a:spcBef>
                <a:spcPts val="0"/>
              </a:spcBef>
              <a:spcAft>
                <a:spcPts val="0"/>
              </a:spcAft>
              <a:tabLst>
                <a:tab pos="156097" algn="l"/>
                <a:tab pos="312193" algn="l"/>
                <a:tab pos="468290" algn="l"/>
                <a:tab pos="624386" algn="l"/>
                <a:tab pos="780483" algn="l"/>
                <a:tab pos="936579" algn="l"/>
                <a:tab pos="1092675" algn="l"/>
                <a:tab pos="1248771" algn="l"/>
                <a:tab pos="1404868" algn="l"/>
                <a:tab pos="1560965" algn="l"/>
                <a:tab pos="1717061" algn="l"/>
                <a:tab pos="1873158" algn="l"/>
                <a:tab pos="2029254" algn="l"/>
                <a:tab pos="2185351" algn="l"/>
                <a:tab pos="2341447" algn="l"/>
                <a:tab pos="2497544" algn="l"/>
                <a:tab pos="2653640" algn="l"/>
                <a:tab pos="2809736" algn="l"/>
                <a:tab pos="2965833" algn="l"/>
                <a:tab pos="3121929" algn="l"/>
              </a:tabLst>
              <a:defRPr i="1">
                <a:latin typeface="HelvNeue for IBM"/>
                <a:ea typeface="HelvNeue for IBM"/>
                <a:cs typeface="HelvNeue for IBM"/>
                <a:sym typeface="HelvNeue for IBM"/>
              </a:defRPr>
            </a:pPr>
            <a:endParaRPr sz="615" b="1" i="1" kern="0" dirty="0">
              <a:solidFill>
                <a:srgbClr val="0076B0"/>
              </a:solidFill>
              <a:latin typeface="HelvNeue for IBM"/>
              <a:ea typeface="HelvNeue for IBM"/>
              <a:cs typeface="HelvNeue for IBM"/>
              <a:sym typeface="HelvNeue for IBM"/>
            </a:endParaRPr>
          </a:p>
        </p:txBody>
      </p:sp>
      <p:sp>
        <p:nvSpPr>
          <p:cNvPr id="15" name="Shape 65"/>
          <p:cNvSpPr/>
          <p:nvPr/>
        </p:nvSpPr>
        <p:spPr>
          <a:xfrm>
            <a:off x="6002073" y="632808"/>
            <a:ext cx="2002102" cy="2145716"/>
          </a:xfrm>
          <a:prstGeom prst="rect">
            <a:avLst/>
          </a:prstGeom>
          <a:solidFill>
            <a:schemeClr val="accent5">
              <a:lumMod val="20000"/>
              <a:lumOff val="80000"/>
            </a:schemeClr>
          </a:solidFill>
          <a:ln w="12700">
            <a:miter lim="400000"/>
          </a:ln>
          <a:extLst/>
        </p:spPr>
        <p:txBody>
          <a:bodyPr lIns="15610" rIns="15610">
            <a:spAutoFit/>
          </a:bodyPr>
          <a:lstStyle/>
          <a:p>
            <a:pPr defTabSz="312193" fontAlgn="auto">
              <a:spcBef>
                <a:spcPts val="0"/>
              </a:spcBef>
              <a:spcAft>
                <a:spcPts val="0"/>
              </a:spcAft>
              <a:defRPr sz="2800" b="1">
                <a:solidFill>
                  <a:srgbClr val="7F1C7D"/>
                </a:solidFill>
                <a:latin typeface="HelvNeue for IBM"/>
                <a:ea typeface="HelvNeue for IBM"/>
                <a:cs typeface="HelvNeue for IBM"/>
                <a:sym typeface="HelvNeue for IBM"/>
              </a:defRPr>
            </a:pPr>
            <a:r>
              <a:rPr sz="956" b="1" kern="0" dirty="0">
                <a:solidFill>
                  <a:srgbClr val="7F1C7D"/>
                </a:solidFill>
                <a:latin typeface="HelvNeue for IBM"/>
                <a:ea typeface="HelvNeue for IBM"/>
                <a:cs typeface="HelvNeue for IBM"/>
                <a:sym typeface="HelvNeue for IBM"/>
              </a:rPr>
              <a:t>IBM Differentiation</a:t>
            </a:r>
          </a:p>
          <a:p>
            <a:pPr defTabSz="312193" fontAlgn="auto">
              <a:spcBef>
                <a:spcPts val="0"/>
              </a:spcBef>
              <a:spcAft>
                <a:spcPts val="0"/>
              </a:spcAft>
              <a:buSzPct val="100000"/>
              <a:buFont typeface="Arial"/>
              <a:buChar char="•"/>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Our competitor is Google + </a:t>
            </a:r>
            <a:r>
              <a:rPr sz="826" kern="0" dirty="0" err="1">
                <a:solidFill>
                  <a:sysClr val="windowText" lastClr="000000"/>
                </a:solidFill>
                <a:latin typeface="HelvNeue for IBM"/>
                <a:ea typeface="HelvNeue for IBM"/>
                <a:cs typeface="HelvNeue for IBM"/>
                <a:sym typeface="HelvNeue for IBM"/>
              </a:rPr>
              <a:t>Avere</a:t>
            </a:r>
            <a:r>
              <a:rPr sz="826" kern="0" dirty="0">
                <a:solidFill>
                  <a:sysClr val="windowText" lastClr="000000"/>
                </a:solidFill>
                <a:latin typeface="HelvNeue for IBM"/>
                <a:ea typeface="HelvNeue for IBM"/>
                <a:cs typeface="HelvNeue for IBM"/>
                <a:sym typeface="HelvNeue for IBM"/>
              </a:rPr>
              <a:t>. Google provides infrastructure support, and </a:t>
            </a:r>
            <a:r>
              <a:rPr sz="826" kern="0" dirty="0" err="1">
                <a:solidFill>
                  <a:sysClr val="windowText" lastClr="000000"/>
                </a:solidFill>
                <a:latin typeface="HelvNeue for IBM"/>
                <a:ea typeface="HelvNeue for IBM"/>
                <a:cs typeface="HelvNeue for IBM"/>
                <a:sym typeface="HelvNeue for IBM"/>
              </a:rPr>
              <a:t>Avere</a:t>
            </a:r>
            <a:r>
              <a:rPr sz="826" kern="0" dirty="0">
                <a:solidFill>
                  <a:sysClr val="windowText" lastClr="000000"/>
                </a:solidFill>
                <a:latin typeface="HelvNeue for IBM"/>
                <a:ea typeface="HelvNeue for IBM"/>
                <a:cs typeface="HelvNeue for IBM"/>
                <a:sym typeface="HelvNeue for IBM"/>
              </a:rPr>
              <a:t> provides storage support.</a:t>
            </a:r>
          </a:p>
          <a:p>
            <a:pPr defTabSz="312193" fontAlgn="auto">
              <a:spcBef>
                <a:spcPts val="0"/>
              </a:spcBef>
              <a:spcAft>
                <a:spcPts val="0"/>
              </a:spcAft>
              <a:buSzPct val="100000"/>
              <a:buFont typeface="Arial"/>
              <a:buChar char="•"/>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 Win points over competition :</a:t>
            </a:r>
          </a:p>
          <a:p>
            <a:pPr marL="198544" lvl="1" indent="-68463" defTabSz="312193" fontAlgn="auto">
              <a:spcBef>
                <a:spcPts val="0"/>
              </a:spcBef>
              <a:spcAft>
                <a:spcPts val="0"/>
              </a:spcAft>
              <a:buSzPct val="100000"/>
              <a:buFontTx/>
              <a:buChar char="•"/>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 With the advantage of bare metals</a:t>
            </a:r>
            <a:r>
              <a:rPr lang="en-US" sz="826" kern="0" dirty="0">
                <a:solidFill>
                  <a:sysClr val="windowText" lastClr="000000"/>
                </a:solidFill>
                <a:latin typeface="HelvNeue for IBM"/>
                <a:ea typeface="HelvNeue for IBM"/>
                <a:cs typeface="HelvNeue for IBM"/>
                <a:sym typeface="HelvNeue for IBM"/>
              </a:rPr>
              <a:t> &amp; Spectrum Scale technology, the overall performance </a:t>
            </a:r>
            <a:r>
              <a:rPr sz="826" kern="0" dirty="0">
                <a:solidFill>
                  <a:sysClr val="windowText" lastClr="000000"/>
                </a:solidFill>
                <a:latin typeface="HelvNeue for IBM"/>
                <a:ea typeface="HelvNeue for IBM"/>
                <a:cs typeface="HelvNeue for IBM"/>
                <a:sym typeface="HelvNeue for IBM"/>
              </a:rPr>
              <a:t>was </a:t>
            </a:r>
            <a:r>
              <a:rPr lang="en-US" sz="826" kern="0" dirty="0">
                <a:solidFill>
                  <a:sysClr val="windowText" lastClr="000000"/>
                </a:solidFill>
                <a:latin typeface="HelvNeue for IBM"/>
                <a:ea typeface="HelvNeue for IBM"/>
                <a:cs typeface="HelvNeue for IBM"/>
                <a:sym typeface="HelvNeue for IBM"/>
              </a:rPr>
              <a:t>much higher than our competitor’s solution in same infrastructure size.</a:t>
            </a:r>
          </a:p>
          <a:p>
            <a:pPr marL="198544" lvl="1" indent="-68463" defTabSz="312193" fontAlgn="auto">
              <a:spcBef>
                <a:spcPts val="0"/>
              </a:spcBef>
              <a:spcAft>
                <a:spcPts val="0"/>
              </a:spcAft>
              <a:buSzPct val="100000"/>
              <a:buFontTx/>
              <a:buChar char="•"/>
              <a:defRPr sz="2000">
                <a:latin typeface="HelvNeue for IBM"/>
                <a:ea typeface="HelvNeue for IBM"/>
                <a:cs typeface="HelvNeue for IBM"/>
                <a:sym typeface="HelvNeue for IBM"/>
              </a:defRPr>
            </a:pPr>
            <a:r>
              <a:rPr sz="826" kern="0" dirty="0">
                <a:solidFill>
                  <a:sysClr val="windowText" lastClr="000000"/>
                </a:solidFill>
                <a:latin typeface="HelvNeue for IBM"/>
                <a:ea typeface="HelvNeue for IBM"/>
                <a:cs typeface="HelvNeue for IBM"/>
                <a:sym typeface="HelvNeue for IBM"/>
              </a:rPr>
              <a:t>The “one IBM team” approach was the key to this win, as the cloud team and the systems group worked closely on the POC with the client and demonstrated our passion for winning this.</a:t>
            </a:r>
          </a:p>
        </p:txBody>
      </p:sp>
      <p:pic>
        <p:nvPicPr>
          <p:cNvPr id="114695" name="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4384" y="2879213"/>
            <a:ext cx="2972168" cy="221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02024044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60" y="207856"/>
            <a:ext cx="8915400" cy="352425"/>
          </a:xfrm>
        </p:spPr>
        <p:txBody>
          <a:bodyPr/>
          <a:lstStyle/>
          <a:p>
            <a:pPr algn="ctr"/>
            <a:r>
              <a:rPr lang="en-US" dirty="0" smtClean="0"/>
              <a:t>Discussion on Where Market Data Suggests Cloud Dollars</a:t>
            </a:r>
            <a:br>
              <a:rPr lang="en-US" dirty="0" smtClean="0"/>
            </a:br>
            <a:r>
              <a:rPr lang="en-US" dirty="0" smtClean="0"/>
              <a:t>                                                                                            </a:t>
            </a:r>
            <a:r>
              <a:rPr lang="en-US" dirty="0" smtClean="0"/>
              <a:t>Are Heading </a:t>
            </a:r>
            <a:endParaRPr lang="en-US" dirty="0"/>
          </a:p>
        </p:txBody>
      </p:sp>
      <p:pic>
        <p:nvPicPr>
          <p:cNvPr id="9" name="Picture 8"/>
          <p:cNvPicPr>
            <a:picLocks noChangeAspect="1"/>
          </p:cNvPicPr>
          <p:nvPr/>
        </p:nvPicPr>
        <p:blipFill>
          <a:blip r:embed="rId3"/>
          <a:stretch>
            <a:fillRect/>
          </a:stretch>
        </p:blipFill>
        <p:spPr>
          <a:xfrm>
            <a:off x="1266569" y="628632"/>
            <a:ext cx="5773051" cy="4519631"/>
          </a:xfrm>
          <a:prstGeom prst="rect">
            <a:avLst/>
          </a:prstGeom>
        </p:spPr>
      </p:pic>
      <p:sp>
        <p:nvSpPr>
          <p:cNvPr id="10" name="TextBox 9"/>
          <p:cNvSpPr txBox="1"/>
          <p:nvPr/>
        </p:nvSpPr>
        <p:spPr>
          <a:xfrm>
            <a:off x="313037" y="4662616"/>
            <a:ext cx="5330788" cy="553998"/>
          </a:xfrm>
          <a:prstGeom prst="rect">
            <a:avLst/>
          </a:prstGeom>
          <a:noFill/>
        </p:spPr>
        <p:txBody>
          <a:bodyPr wrap="square" rtlCol="0">
            <a:spAutoFit/>
          </a:bodyPr>
          <a:lstStyle/>
          <a:p>
            <a:r>
              <a:rPr lang="en-US" sz="1000" dirty="0">
                <a:solidFill>
                  <a:srgbClr val="000000">
                    <a:lumMod val="75000"/>
                    <a:lumOff val="25000"/>
                  </a:srgbClr>
                </a:solidFill>
                <a:ea typeface="MS PGothic" charset="-128"/>
                <a:hlinkClick r:id="rId4"/>
              </a:rPr>
              <a:t>http://www.networkworld.com/article/3091083/cloud-computing/microsoft-could-overtake-amazon-in-the-cloud-morgan-stanley-survey-finds.html#tk.rss_cloudcomputing</a:t>
            </a:r>
            <a:endParaRPr lang="en-US" sz="1000" dirty="0">
              <a:solidFill>
                <a:srgbClr val="000000">
                  <a:lumMod val="75000"/>
                  <a:lumOff val="25000"/>
                </a:srgbClr>
              </a:solidFill>
              <a:ea typeface="MS PGothic" charset="-128"/>
            </a:endParaRPr>
          </a:p>
          <a:p>
            <a:endParaRPr lang="en-US" sz="1000" dirty="0"/>
          </a:p>
        </p:txBody>
      </p:sp>
    </p:spTree>
    <p:extLst>
      <p:ext uri="{BB962C8B-B14F-4D97-AF65-F5344CB8AC3E}">
        <p14:creationId xmlns:p14="http://schemas.microsoft.com/office/powerpoint/2010/main" val="134587823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266"/>
            <a:ext cx="8915400" cy="352425"/>
          </a:xfrm>
        </p:spPr>
        <p:txBody>
          <a:bodyPr/>
          <a:lstStyle/>
          <a:p>
            <a:pPr algn="ctr"/>
            <a:r>
              <a:rPr lang="en-US" dirty="0" smtClean="0"/>
              <a:t>Spectrum Scale Cloud Work Items Beyond </a:t>
            </a:r>
            <a:r>
              <a:rPr lang="en-US" dirty="0" err="1" smtClean="0"/>
              <a:t>SoftLayer</a:t>
            </a:r>
            <a:endParaRPr lang="en-US" dirty="0"/>
          </a:p>
        </p:txBody>
      </p:sp>
      <p:sp>
        <p:nvSpPr>
          <p:cNvPr id="3" name="Text Placeholder 2"/>
          <p:cNvSpPr>
            <a:spLocks noGrp="1"/>
          </p:cNvSpPr>
          <p:nvPr>
            <p:ph type="body" sz="quarter" idx="12"/>
          </p:nvPr>
        </p:nvSpPr>
        <p:spPr>
          <a:xfrm>
            <a:off x="228600" y="757924"/>
            <a:ext cx="8458200" cy="1829593"/>
          </a:xfrm>
        </p:spPr>
        <p:txBody>
          <a:bodyPr/>
          <a:lstStyle/>
          <a:p>
            <a:pPr>
              <a:buFont typeface="Arial" panose="020B0604020202020204" pitchFamily="34" charset="0"/>
              <a:buAutoNum type="arabicPeriod"/>
            </a:pPr>
            <a:r>
              <a:rPr lang="en-US" altLang="en-US" sz="1800" dirty="0" smtClean="0">
                <a:solidFill>
                  <a:srgbClr val="404040"/>
                </a:solidFill>
              </a:rPr>
              <a:t> Spectrum </a:t>
            </a:r>
            <a:r>
              <a:rPr lang="en-US" altLang="en-US" sz="1800" dirty="0">
                <a:solidFill>
                  <a:srgbClr val="404040"/>
                </a:solidFill>
              </a:rPr>
              <a:t>Scale on AWS</a:t>
            </a: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Testing of Spectrum </a:t>
            </a:r>
            <a:r>
              <a:rPr lang="en-US" altLang="en-US" sz="1800" dirty="0">
                <a:solidFill>
                  <a:srgbClr val="404040"/>
                </a:solidFill>
                <a:latin typeface="Calibri" panose="020F0502020204030204" pitchFamily="34" charset="0"/>
              </a:rPr>
              <a:t>Scale on AWS instances using EBS </a:t>
            </a:r>
            <a:r>
              <a:rPr lang="en-US" altLang="en-US" sz="1800" dirty="0" smtClean="0">
                <a:solidFill>
                  <a:srgbClr val="404040"/>
                </a:solidFill>
                <a:latin typeface="Calibri" panose="020F0502020204030204" pitchFamily="34" charset="0"/>
              </a:rPr>
              <a:t>volumes</a:t>
            </a:r>
            <a:endParaRPr lang="en-US" altLang="en-US" sz="1800" dirty="0">
              <a:solidFill>
                <a:srgbClr val="404040"/>
              </a:solidFill>
            </a:endParaRP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Developing </a:t>
            </a:r>
            <a:r>
              <a:rPr lang="en-US" altLang="en-US" sz="1800" dirty="0" err="1" smtClean="0">
                <a:solidFill>
                  <a:srgbClr val="404040"/>
                </a:solidFill>
                <a:latin typeface="Calibri" panose="020F0502020204030204" pitchFamily="34" charset="0"/>
              </a:rPr>
              <a:t>CloudFormation</a:t>
            </a:r>
            <a:r>
              <a:rPr lang="en-US" altLang="en-US" sz="1800" dirty="0" smtClean="0">
                <a:solidFill>
                  <a:srgbClr val="404040"/>
                </a:solidFill>
                <a:latin typeface="Calibri" panose="020F0502020204030204" pitchFamily="34" charset="0"/>
              </a:rPr>
              <a:t> deployment methods for Spectrum Scale clusters</a:t>
            </a:r>
            <a:endParaRPr lang="en-US" altLang="en-US" sz="1800" dirty="0">
              <a:solidFill>
                <a:srgbClr val="404040"/>
              </a:solidFill>
              <a:latin typeface="Calibri" panose="020F0502020204030204" pitchFamily="34" charset="0"/>
            </a:endParaRP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Investigating providing Spectrum Scale support on AWS initially as a trial offering delivered via an AMI, not for production, that we can share with customers via Amazon’s AMI sharing facility</a:t>
            </a:r>
            <a:endParaRPr lang="en-US" altLang="en-US" sz="1800" dirty="0">
              <a:solidFill>
                <a:srgbClr val="404040"/>
              </a:solidFill>
              <a:latin typeface="Calibri" panose="020F0502020204030204" pitchFamily="34" charset="0"/>
            </a:endParaRP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Developing guidance </a:t>
            </a:r>
            <a:r>
              <a:rPr lang="en-US" altLang="en-US" sz="1800" dirty="0">
                <a:solidFill>
                  <a:srgbClr val="404040"/>
                </a:solidFill>
                <a:latin typeface="Calibri" panose="020F0502020204030204" pitchFamily="34" charset="0"/>
              </a:rPr>
              <a:t>for troubleshooting issues with the AWS infrastructure and </a:t>
            </a:r>
            <a:r>
              <a:rPr lang="en-US" altLang="en-US" sz="1800" dirty="0" smtClean="0">
                <a:solidFill>
                  <a:srgbClr val="404040"/>
                </a:solidFill>
                <a:latin typeface="Calibri" panose="020F0502020204030204" pitchFamily="34" charset="0"/>
              </a:rPr>
              <a:t>worked </a:t>
            </a:r>
            <a:r>
              <a:rPr lang="en-US" altLang="en-US" sz="1800" dirty="0">
                <a:solidFill>
                  <a:srgbClr val="404040"/>
                </a:solidFill>
                <a:latin typeface="Calibri" panose="020F0502020204030204" pitchFamily="34" charset="0"/>
              </a:rPr>
              <a:t>with L2 team to ensure we’re ready to support the AWS </a:t>
            </a:r>
            <a:r>
              <a:rPr lang="en-US" altLang="en-US" sz="1800" dirty="0" smtClean="0">
                <a:solidFill>
                  <a:srgbClr val="404040"/>
                </a:solidFill>
                <a:latin typeface="Calibri" panose="020F0502020204030204" pitchFamily="34" charset="0"/>
              </a:rPr>
              <a:t>environment</a:t>
            </a:r>
            <a:endParaRPr lang="en-US" altLang="en-US" sz="1800" dirty="0">
              <a:solidFill>
                <a:srgbClr val="404040"/>
              </a:solidFill>
              <a:latin typeface="Calibri" panose="020F0502020204030204" pitchFamily="34" charset="0"/>
            </a:endParaRP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Collecting </a:t>
            </a:r>
            <a:r>
              <a:rPr lang="en-US" altLang="en-US" sz="1800" dirty="0">
                <a:solidFill>
                  <a:srgbClr val="404040"/>
                </a:solidFill>
                <a:latin typeface="Calibri" panose="020F0502020204030204" pitchFamily="34" charset="0"/>
              </a:rPr>
              <a:t>baseline scaling performance data for Spectrum Scale </a:t>
            </a:r>
            <a:r>
              <a:rPr lang="en-US" altLang="en-US" sz="1800" dirty="0" smtClean="0">
                <a:solidFill>
                  <a:srgbClr val="404040"/>
                </a:solidFill>
                <a:latin typeface="Calibri" panose="020F0502020204030204" pitchFamily="34" charset="0"/>
              </a:rPr>
              <a:t>running on EC2 instances using EBS volumes</a:t>
            </a:r>
            <a:br>
              <a:rPr lang="en-US" altLang="en-US" sz="1800" dirty="0" smtClean="0">
                <a:solidFill>
                  <a:srgbClr val="404040"/>
                </a:solidFill>
                <a:latin typeface="Calibri" panose="020F0502020204030204" pitchFamily="34" charset="0"/>
              </a:rPr>
            </a:br>
            <a:endParaRPr lang="en-US" altLang="en-US" sz="1800" dirty="0">
              <a:solidFill>
                <a:srgbClr val="404040"/>
              </a:solidFill>
            </a:endParaRPr>
          </a:p>
          <a:p>
            <a:pPr>
              <a:buFont typeface="Arial" panose="020B0604020202020204" pitchFamily="34" charset="0"/>
              <a:buAutoNum type="arabicPeriod"/>
            </a:pPr>
            <a:r>
              <a:rPr lang="en-US" altLang="en-US" sz="1800" dirty="0" smtClean="0">
                <a:solidFill>
                  <a:srgbClr val="404040"/>
                </a:solidFill>
              </a:rPr>
              <a:t> Develop </a:t>
            </a:r>
            <a:r>
              <a:rPr lang="en-US" altLang="en-US" sz="1800" dirty="0">
                <a:solidFill>
                  <a:srgbClr val="404040"/>
                </a:solidFill>
              </a:rPr>
              <a:t>a plan for Spectrum Scale support on Azure.</a:t>
            </a: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Learning </a:t>
            </a:r>
            <a:r>
              <a:rPr lang="en-US" altLang="en-US" sz="1800" dirty="0">
                <a:solidFill>
                  <a:srgbClr val="404040"/>
                </a:solidFill>
                <a:latin typeface="Calibri" panose="020F0502020204030204" pitchFamily="34" charset="0"/>
              </a:rPr>
              <a:t>about storage and compute services provided by Azure</a:t>
            </a:r>
          </a:p>
          <a:p>
            <a:pPr lvl="1">
              <a:buFont typeface="Arial" panose="020B0604020202020204" pitchFamily="34" charset="0"/>
              <a:buAutoNum type="alphaLcPeriod"/>
            </a:pPr>
            <a:r>
              <a:rPr lang="en-US" altLang="en-US" sz="1800" dirty="0" smtClean="0">
                <a:solidFill>
                  <a:srgbClr val="404040"/>
                </a:solidFill>
                <a:latin typeface="Calibri" panose="020F0502020204030204" pitchFamily="34" charset="0"/>
              </a:rPr>
              <a:t> Prototyping </a:t>
            </a:r>
            <a:r>
              <a:rPr lang="en-US" altLang="en-US" sz="1800" dirty="0">
                <a:solidFill>
                  <a:srgbClr val="404040"/>
                </a:solidFill>
                <a:latin typeface="Calibri" panose="020F0502020204030204" pitchFamily="34" charset="0"/>
              </a:rPr>
              <a:t>the use of Spectrum on Azure </a:t>
            </a:r>
            <a:r>
              <a:rPr lang="en-US" altLang="en-US" sz="1400" dirty="0" smtClean="0">
                <a:solidFill>
                  <a:srgbClr val="404040"/>
                </a:solidFill>
                <a:latin typeface="Calibri" panose="020F0502020204030204" pitchFamily="34" charset="0"/>
              </a:rPr>
              <a:t/>
            </a:r>
            <a:br>
              <a:rPr lang="en-US" altLang="en-US" sz="1400" dirty="0" smtClean="0">
                <a:solidFill>
                  <a:srgbClr val="404040"/>
                </a:solidFill>
                <a:latin typeface="Calibri" panose="020F0502020204030204" pitchFamily="34" charset="0"/>
              </a:rPr>
            </a:br>
            <a:endParaRPr lang="en-US" altLang="en-US" sz="1400" dirty="0">
              <a:solidFill>
                <a:srgbClr val="404040"/>
              </a:solidFill>
              <a:latin typeface="Calibri" panose="020F0502020204030204" pitchFamily="34" charset="0"/>
            </a:endParaRPr>
          </a:p>
        </p:txBody>
      </p:sp>
    </p:spTree>
    <p:extLst>
      <p:ext uri="{BB962C8B-B14F-4D97-AF65-F5344CB8AC3E}">
        <p14:creationId xmlns:p14="http://schemas.microsoft.com/office/powerpoint/2010/main" val="273967525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BM Spectrum Storage Template">
  <a:themeElements>
    <a:clrScheme name="Custom 21">
      <a:dk1>
        <a:srgbClr val="1A1718"/>
      </a:dk1>
      <a:lt1>
        <a:srgbClr val="FFFFFF"/>
      </a:lt1>
      <a:dk2>
        <a:srgbClr val="000000"/>
      </a:dk2>
      <a:lt2>
        <a:srgbClr val="808080"/>
      </a:lt2>
      <a:accent1>
        <a:srgbClr val="3362B0"/>
      </a:accent1>
      <a:accent2>
        <a:srgbClr val="15A88F"/>
      </a:accent2>
      <a:accent3>
        <a:srgbClr val="7CCD10"/>
      </a:accent3>
      <a:accent4>
        <a:srgbClr val="DD0027"/>
      </a:accent4>
      <a:accent5>
        <a:srgbClr val="EE6129"/>
      </a:accent5>
      <a:accent6>
        <a:srgbClr val="5E2A86"/>
      </a:accent6>
      <a:hlink>
        <a:srgbClr val="3362B0"/>
      </a:hlink>
      <a:folHlink>
        <a:srgbClr val="004069"/>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38100">
          <a:solidFill>
            <a:schemeClr val="accent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1"/>
          </a:solidFill>
          <a:prstDash val="sysDash"/>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4266"/>
        </a:dk1>
        <a:lt1>
          <a:srgbClr val="FFFFFF"/>
        </a:lt1>
        <a:dk2>
          <a:srgbClr val="000000"/>
        </a:dk2>
        <a:lt2>
          <a:srgbClr val="808080"/>
        </a:lt2>
        <a:accent1>
          <a:srgbClr val="00B2F2"/>
        </a:accent1>
        <a:accent2>
          <a:srgbClr val="6BC72B"/>
        </a:accent2>
        <a:accent3>
          <a:srgbClr val="FFFFFF"/>
        </a:accent3>
        <a:accent4>
          <a:srgbClr val="003756"/>
        </a:accent4>
        <a:accent5>
          <a:srgbClr val="AAD5F7"/>
        </a:accent5>
        <a:accent6>
          <a:srgbClr val="60B426"/>
        </a:accent6>
        <a:hlink>
          <a:srgbClr val="00B040"/>
        </a:hlink>
        <a:folHlink>
          <a:srgbClr val="00406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Spectrum Storage Template.potm</Template>
  <TotalTime>46168</TotalTime>
  <Words>3390</Words>
  <Application>Microsoft Office PowerPoint</Application>
  <PresentationFormat>Custom</PresentationFormat>
  <Paragraphs>681</Paragraphs>
  <Slides>38</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38</vt:i4>
      </vt:variant>
    </vt:vector>
  </HeadingPairs>
  <TitlesOfParts>
    <vt:vector size="53" baseType="lpstr">
      <vt:lpstr>MS PGothic</vt:lpstr>
      <vt:lpstr>MS PGothic</vt:lpstr>
      <vt:lpstr>Arial</vt:lpstr>
      <vt:lpstr>Calibri</vt:lpstr>
      <vt:lpstr>Century Gothic</vt:lpstr>
      <vt:lpstr>Courier New</vt:lpstr>
      <vt:lpstr>DejaVu Sans</vt:lpstr>
      <vt:lpstr>Helvetica</vt:lpstr>
      <vt:lpstr>Helvetica Neue</vt:lpstr>
      <vt:lpstr>HelvNeue for IBM</vt:lpstr>
      <vt:lpstr>HelvNeue Light for IBM</vt:lpstr>
      <vt:lpstr>Times New Roman</vt:lpstr>
      <vt:lpstr>Wingdings</vt:lpstr>
      <vt:lpstr>ヒラギノ角ゴ Pro W3</vt:lpstr>
      <vt:lpstr>IBM Spectrum Storage Template</vt:lpstr>
      <vt:lpstr>Spectrum Scale and Virtualization Discussion April 5 2017 </vt:lpstr>
      <vt:lpstr>PowerPoint Presentation</vt:lpstr>
      <vt:lpstr>PowerPoint Presentation</vt:lpstr>
      <vt:lpstr>Spectrum Scale Cloud Work Goals</vt:lpstr>
      <vt:lpstr>Spectrum Scale Cloud Plays</vt:lpstr>
      <vt:lpstr>Spectrum Scale SoftLayer Cloud Engagement</vt:lpstr>
      <vt:lpstr>PowerPoint Presentation</vt:lpstr>
      <vt:lpstr>Discussion on Where Market Data Suggests Cloud Dollars                                                                                             Are Heading </vt:lpstr>
      <vt:lpstr>Spectrum Scale Cloud Work Items Beyond SoftLayer</vt:lpstr>
      <vt:lpstr>AWS Spectrum Scale Using EC2 Instances Backed by EBS </vt:lpstr>
      <vt:lpstr>Deployment Comparison Between Manual and Automated Approaches</vt:lpstr>
      <vt:lpstr>Delivery on Amazon Use CloudFormation</vt:lpstr>
      <vt:lpstr>Data Ingest Options for Spectrum Scale Clusters on AWS</vt:lpstr>
      <vt:lpstr>AWS Spectrum Scale Using EC2 Instances  Backed by EBS – Hardware Failures that  Do Not Involve EBS Volumes</vt:lpstr>
      <vt:lpstr>AWS Spectrum Scale Using EC2 Instances  Backed by EBS – Hardware Failures that  Do Not Involve EBS Volumes</vt:lpstr>
      <vt:lpstr>Options for Handling Failures on EBS Volumes Used by Spectrum Scale</vt:lpstr>
      <vt:lpstr>                           AWS Spectrum Scale Using EC2 Instances Backed by EBS  EBS Root Volume Hardware Failures</vt:lpstr>
      <vt:lpstr>Spectrum Scale Cloud Related Guides</vt:lpstr>
      <vt:lpstr>OpenStack Projected Growth Rate from 451 research.com</vt:lpstr>
      <vt:lpstr>PowerPoint Presentation</vt:lpstr>
      <vt:lpstr>PowerPoint Presentation</vt:lpstr>
      <vt:lpstr>Container Projected Growth Rate per 451 Research</vt:lpstr>
      <vt:lpstr>PowerPoint Presentation</vt:lpstr>
      <vt:lpstr>Backup</vt:lpstr>
      <vt:lpstr>PowerPoint Presentation</vt:lpstr>
      <vt:lpstr>Containers, Containers, Containers     </vt:lpstr>
      <vt:lpstr>New Gen Application, Framework, and Storage EcoSystem</vt:lpstr>
      <vt:lpstr>Ubiquity Container Volume Service Unified File Management Need a unified storage experience across runtimes </vt:lpstr>
      <vt:lpstr>Ubiquity Container Volume Service Architecture Storage Provisioning</vt:lpstr>
      <vt:lpstr>Ubiquity Container Volume Service Architecture</vt:lpstr>
      <vt:lpstr>Ubiquity Container Volume Service Architecture Storage Access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VSA Partners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Lewars</dc:creator>
  <cp:lastModifiedBy>John Lewars</cp:lastModifiedBy>
  <cp:revision>974</cp:revision>
  <cp:lastPrinted>2015-11-01T11:57:05Z</cp:lastPrinted>
  <dcterms:created xsi:type="dcterms:W3CDTF">2014-02-19T16:27:13Z</dcterms:created>
  <dcterms:modified xsi:type="dcterms:W3CDTF">2017-04-05T10:03:50Z</dcterms:modified>
</cp:coreProperties>
</file>